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RawsonAlt-ExtraBold"/>
                <a:cs typeface="RawsonAl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RawsonAlt-ExtraBold"/>
                <a:cs typeface="RawsonAl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85395" y="1324852"/>
            <a:ext cx="3944620" cy="446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RawsonAlt-ExtraBold"/>
                <a:cs typeface="RawsonAlt-ExtraBold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A2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203888"/>
            <a:ext cx="448309" cy="654685"/>
          </a:xfrm>
          <a:custGeom>
            <a:avLst/>
            <a:gdLst/>
            <a:ahLst/>
            <a:cxnLst/>
            <a:rect l="l" t="t" r="r" b="b"/>
            <a:pathLst>
              <a:path w="448309" h="654684">
                <a:moveTo>
                  <a:pt x="165381" y="386156"/>
                </a:moveTo>
                <a:lnTo>
                  <a:pt x="123724" y="394564"/>
                </a:lnTo>
                <a:lnTo>
                  <a:pt x="89705" y="417496"/>
                </a:lnTo>
                <a:lnTo>
                  <a:pt x="66769" y="451510"/>
                </a:lnTo>
                <a:lnTo>
                  <a:pt x="58359" y="493166"/>
                </a:lnTo>
                <a:lnTo>
                  <a:pt x="62128" y="521406"/>
                </a:lnTo>
                <a:lnTo>
                  <a:pt x="72768" y="546809"/>
                </a:lnTo>
                <a:lnTo>
                  <a:pt x="89278" y="568381"/>
                </a:lnTo>
                <a:lnTo>
                  <a:pt x="110657" y="585127"/>
                </a:lnTo>
                <a:lnTo>
                  <a:pt x="60878" y="654110"/>
                </a:lnTo>
                <a:lnTo>
                  <a:pt x="233837" y="654110"/>
                </a:lnTo>
                <a:lnTo>
                  <a:pt x="219889" y="641794"/>
                </a:lnTo>
                <a:lnTo>
                  <a:pt x="200027" y="633653"/>
                </a:lnTo>
                <a:lnTo>
                  <a:pt x="245645" y="570445"/>
                </a:lnTo>
                <a:lnTo>
                  <a:pt x="247157" y="566153"/>
                </a:lnTo>
                <a:lnTo>
                  <a:pt x="247474" y="561784"/>
                </a:lnTo>
                <a:lnTo>
                  <a:pt x="257926" y="546896"/>
                </a:lnTo>
                <a:lnTo>
                  <a:pt x="265762" y="530299"/>
                </a:lnTo>
                <a:lnTo>
                  <a:pt x="270684" y="512290"/>
                </a:lnTo>
                <a:lnTo>
                  <a:pt x="272392" y="493166"/>
                </a:lnTo>
                <a:lnTo>
                  <a:pt x="263981" y="451510"/>
                </a:lnTo>
                <a:lnTo>
                  <a:pt x="241046" y="417496"/>
                </a:lnTo>
                <a:lnTo>
                  <a:pt x="207032" y="394564"/>
                </a:lnTo>
                <a:lnTo>
                  <a:pt x="165381" y="386156"/>
                </a:lnTo>
                <a:close/>
              </a:path>
              <a:path w="448309" h="654684">
                <a:moveTo>
                  <a:pt x="189061" y="109575"/>
                </a:moveTo>
                <a:lnTo>
                  <a:pt x="100116" y="109575"/>
                </a:lnTo>
                <a:lnTo>
                  <a:pt x="347030" y="452577"/>
                </a:lnTo>
                <a:lnTo>
                  <a:pt x="340105" y="461182"/>
                </a:lnTo>
                <a:lnTo>
                  <a:pt x="334876" y="471000"/>
                </a:lnTo>
                <a:lnTo>
                  <a:pt x="331570" y="481811"/>
                </a:lnTo>
                <a:lnTo>
                  <a:pt x="330418" y="493394"/>
                </a:lnTo>
                <a:lnTo>
                  <a:pt x="335037" y="516223"/>
                </a:lnTo>
                <a:lnTo>
                  <a:pt x="347626" y="534884"/>
                </a:lnTo>
                <a:lnTo>
                  <a:pt x="366283" y="547474"/>
                </a:lnTo>
                <a:lnTo>
                  <a:pt x="389105" y="552094"/>
                </a:lnTo>
                <a:lnTo>
                  <a:pt x="411934" y="547474"/>
                </a:lnTo>
                <a:lnTo>
                  <a:pt x="430594" y="534884"/>
                </a:lnTo>
                <a:lnTo>
                  <a:pt x="443185" y="516223"/>
                </a:lnTo>
                <a:lnTo>
                  <a:pt x="447804" y="493394"/>
                </a:lnTo>
                <a:lnTo>
                  <a:pt x="447804" y="485457"/>
                </a:lnTo>
                <a:lnTo>
                  <a:pt x="446204" y="477900"/>
                </a:lnTo>
                <a:lnTo>
                  <a:pt x="443334" y="470979"/>
                </a:lnTo>
                <a:lnTo>
                  <a:pt x="443778" y="466331"/>
                </a:lnTo>
                <a:lnTo>
                  <a:pt x="442584" y="461606"/>
                </a:lnTo>
                <a:lnTo>
                  <a:pt x="189061" y="109575"/>
                </a:lnTo>
                <a:close/>
              </a:path>
              <a:path w="448309" h="654684">
                <a:moveTo>
                  <a:pt x="106403" y="0"/>
                </a:moveTo>
                <a:lnTo>
                  <a:pt x="93842" y="0"/>
                </a:lnTo>
                <a:lnTo>
                  <a:pt x="87911" y="3035"/>
                </a:lnTo>
                <a:lnTo>
                  <a:pt x="0" y="124858"/>
                </a:lnTo>
                <a:lnTo>
                  <a:pt x="0" y="248316"/>
                </a:lnTo>
                <a:lnTo>
                  <a:pt x="100116" y="109575"/>
                </a:lnTo>
                <a:lnTo>
                  <a:pt x="189061" y="109575"/>
                </a:lnTo>
                <a:lnTo>
                  <a:pt x="112334" y="3035"/>
                </a:lnTo>
                <a:lnTo>
                  <a:pt x="106403" y="0"/>
                </a:lnTo>
                <a:close/>
              </a:path>
            </a:pathLst>
          </a:custGeom>
          <a:solidFill>
            <a:srgbClr val="FFFFFF">
              <a:alpha val="461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6121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7979" y="0"/>
            <a:ext cx="251521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RawsonAlt-ExtraBold"/>
                <a:cs typeface="RawsonAl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38428" y="411479"/>
            <a:ext cx="4725670" cy="6035040"/>
          </a:xfrm>
          <a:custGeom>
            <a:avLst/>
            <a:gdLst/>
            <a:ahLst/>
            <a:cxnLst/>
            <a:rect l="l" t="t" r="r" b="b"/>
            <a:pathLst>
              <a:path w="4725670" h="6035040">
                <a:moveTo>
                  <a:pt x="0" y="6035040"/>
                </a:moveTo>
                <a:lnTo>
                  <a:pt x="4725416" y="6035040"/>
                </a:lnTo>
                <a:lnTo>
                  <a:pt x="4725416" y="0"/>
                </a:lnTo>
                <a:lnTo>
                  <a:pt x="0" y="0"/>
                </a:lnTo>
                <a:lnTo>
                  <a:pt x="0" y="6035040"/>
                </a:lnTo>
                <a:close/>
              </a:path>
            </a:pathLst>
          </a:custGeom>
          <a:solidFill>
            <a:srgbClr val="1A2939">
              <a:alpha val="7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41300" y="236194"/>
            <a:ext cx="6797675" cy="6386195"/>
          </a:xfrm>
          <a:custGeom>
            <a:avLst/>
            <a:gdLst/>
            <a:ahLst/>
            <a:cxnLst/>
            <a:rect l="l" t="t" r="r" b="b"/>
            <a:pathLst>
              <a:path w="6797675" h="6386195">
                <a:moveTo>
                  <a:pt x="6797128" y="0"/>
                </a:moveTo>
                <a:lnTo>
                  <a:pt x="0" y="0"/>
                </a:lnTo>
                <a:lnTo>
                  <a:pt x="0" y="6385610"/>
                </a:lnTo>
                <a:lnTo>
                  <a:pt x="6797128" y="6385610"/>
                </a:lnTo>
                <a:lnTo>
                  <a:pt x="6797128" y="0"/>
                </a:lnTo>
                <a:close/>
              </a:path>
            </a:pathLst>
          </a:custGeom>
          <a:solidFill>
            <a:srgbClr val="1A29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9571" y="1532255"/>
            <a:ext cx="4119206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1" i="0">
                <a:solidFill>
                  <a:schemeClr val="bg1"/>
                </a:solidFill>
                <a:latin typeface="RawsonAlt-ExtraBold"/>
                <a:cs typeface="RawsonAlt-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500" y="2016751"/>
            <a:ext cx="10971349" cy="350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.govt.nz/environment/water/essential-freshwater-" TargetMode="External"/><Relationship Id="rId3" Type="http://schemas.openxmlformats.org/officeDocument/2006/relationships/hyperlink" Target="http://www.lawa.org.nz/explore-data/southland-region/lakes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ahurumanu.co.nz/about-us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6925"/>
              </a:lnSpc>
              <a:spcBef>
                <a:spcPts val="110"/>
              </a:spcBef>
            </a:pPr>
            <a:r>
              <a:rPr dirty="0" spc="-10"/>
              <a:t>Southland’s</a:t>
            </a:r>
          </a:p>
          <a:p>
            <a:pPr algn="ctr" marL="313055" marR="301625" indent="-9525">
              <a:lnSpc>
                <a:spcPts val="4380"/>
              </a:lnSpc>
              <a:spcBef>
                <a:spcPts val="10"/>
              </a:spcBef>
            </a:pPr>
            <a:r>
              <a:rPr dirty="0" sz="3850" spc="-5"/>
              <a:t>Environmental </a:t>
            </a:r>
            <a:r>
              <a:rPr dirty="0" sz="3850"/>
              <a:t> </a:t>
            </a:r>
            <a:r>
              <a:rPr dirty="0" sz="3850" spc="-5"/>
              <a:t>Cultural</a:t>
            </a:r>
            <a:r>
              <a:rPr dirty="0" sz="3850" spc="-45"/>
              <a:t> </a:t>
            </a:r>
            <a:r>
              <a:rPr dirty="0" sz="3850"/>
              <a:t>History</a:t>
            </a:r>
            <a:endParaRPr sz="3850"/>
          </a:p>
        </p:txBody>
      </p:sp>
      <p:grpSp>
        <p:nvGrpSpPr>
          <p:cNvPr id="3" name="object 3"/>
          <p:cNvGrpSpPr/>
          <p:nvPr/>
        </p:nvGrpSpPr>
        <p:grpSpPr>
          <a:xfrm>
            <a:off x="5724804" y="5511200"/>
            <a:ext cx="1057275" cy="285750"/>
            <a:chOff x="5724804" y="5511200"/>
            <a:chExt cx="1057275" cy="285750"/>
          </a:xfrm>
        </p:grpSpPr>
        <p:sp>
          <p:nvSpPr>
            <p:cNvPr id="4" name="object 4"/>
            <p:cNvSpPr/>
            <p:nvPr/>
          </p:nvSpPr>
          <p:spPr>
            <a:xfrm>
              <a:off x="5725681" y="5513450"/>
              <a:ext cx="214629" cy="117475"/>
            </a:xfrm>
            <a:custGeom>
              <a:avLst/>
              <a:gdLst/>
              <a:ahLst/>
              <a:cxnLst/>
              <a:rect l="l" t="t" r="r" b="b"/>
              <a:pathLst>
                <a:path w="214629" h="117475">
                  <a:moveTo>
                    <a:pt x="93218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34163" y="21590"/>
                  </a:lnTo>
                  <a:lnTo>
                    <a:pt x="34163" y="116840"/>
                  </a:lnTo>
                  <a:lnTo>
                    <a:pt x="59220" y="116840"/>
                  </a:lnTo>
                  <a:lnTo>
                    <a:pt x="59220" y="21590"/>
                  </a:lnTo>
                  <a:lnTo>
                    <a:pt x="93218" y="21590"/>
                  </a:lnTo>
                  <a:lnTo>
                    <a:pt x="93218" y="0"/>
                  </a:lnTo>
                  <a:close/>
                </a:path>
                <a:path w="214629" h="117475">
                  <a:moveTo>
                    <a:pt x="214312" y="190"/>
                  </a:moveTo>
                  <a:lnTo>
                    <a:pt x="189255" y="190"/>
                  </a:lnTo>
                  <a:lnTo>
                    <a:pt x="189255" y="45910"/>
                  </a:lnTo>
                  <a:lnTo>
                    <a:pt x="134061" y="45910"/>
                  </a:lnTo>
                  <a:lnTo>
                    <a:pt x="134061" y="190"/>
                  </a:lnTo>
                  <a:lnTo>
                    <a:pt x="109181" y="190"/>
                  </a:lnTo>
                  <a:lnTo>
                    <a:pt x="109181" y="45910"/>
                  </a:lnTo>
                  <a:lnTo>
                    <a:pt x="109181" y="67500"/>
                  </a:lnTo>
                  <a:lnTo>
                    <a:pt x="109181" y="117030"/>
                  </a:lnTo>
                  <a:lnTo>
                    <a:pt x="134061" y="117030"/>
                  </a:lnTo>
                  <a:lnTo>
                    <a:pt x="134061" y="67500"/>
                  </a:lnTo>
                  <a:lnTo>
                    <a:pt x="189255" y="67500"/>
                  </a:lnTo>
                  <a:lnTo>
                    <a:pt x="189255" y="117030"/>
                  </a:lnTo>
                  <a:lnTo>
                    <a:pt x="214312" y="117030"/>
                  </a:lnTo>
                  <a:lnTo>
                    <a:pt x="214312" y="67500"/>
                  </a:lnTo>
                  <a:lnTo>
                    <a:pt x="214312" y="45910"/>
                  </a:lnTo>
                  <a:lnTo>
                    <a:pt x="214312" y="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9466" y="5513120"/>
              <a:ext cx="314410" cy="1168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3676" y="5511200"/>
              <a:ext cx="234127" cy="1210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4804" y="5675807"/>
              <a:ext cx="583565" cy="121285"/>
            </a:xfrm>
            <a:custGeom>
              <a:avLst/>
              <a:gdLst/>
              <a:ahLst/>
              <a:cxnLst/>
              <a:rect l="l" t="t" r="r" b="b"/>
              <a:pathLst>
                <a:path w="583564" h="121285">
                  <a:moveTo>
                    <a:pt x="96367" y="83400"/>
                  </a:moveTo>
                  <a:lnTo>
                    <a:pt x="92227" y="67437"/>
                  </a:lnTo>
                  <a:lnTo>
                    <a:pt x="81686" y="57277"/>
                  </a:lnTo>
                  <a:lnTo>
                    <a:pt x="67525" y="51142"/>
                  </a:lnTo>
                  <a:lnTo>
                    <a:pt x="43218" y="44983"/>
                  </a:lnTo>
                  <a:lnTo>
                    <a:pt x="35839" y="42329"/>
                  </a:lnTo>
                  <a:lnTo>
                    <a:pt x="31000" y="38811"/>
                  </a:lnTo>
                  <a:lnTo>
                    <a:pt x="29260" y="33820"/>
                  </a:lnTo>
                  <a:lnTo>
                    <a:pt x="29260" y="26809"/>
                  </a:lnTo>
                  <a:lnTo>
                    <a:pt x="35217" y="21894"/>
                  </a:lnTo>
                  <a:lnTo>
                    <a:pt x="46431" y="21894"/>
                  </a:lnTo>
                  <a:lnTo>
                    <a:pt x="55130" y="22656"/>
                  </a:lnTo>
                  <a:lnTo>
                    <a:pt x="63881" y="25006"/>
                  </a:lnTo>
                  <a:lnTo>
                    <a:pt x="72275" y="28994"/>
                  </a:lnTo>
                  <a:lnTo>
                    <a:pt x="79895" y="34683"/>
                  </a:lnTo>
                  <a:lnTo>
                    <a:pt x="93738" y="16471"/>
                  </a:lnTo>
                  <a:lnTo>
                    <a:pt x="84353" y="9410"/>
                  </a:lnTo>
                  <a:lnTo>
                    <a:pt x="73583" y="4318"/>
                  </a:lnTo>
                  <a:lnTo>
                    <a:pt x="61506" y="1219"/>
                  </a:lnTo>
                  <a:lnTo>
                    <a:pt x="48183" y="177"/>
                  </a:lnTo>
                  <a:lnTo>
                    <a:pt x="29641" y="2946"/>
                  </a:lnTo>
                  <a:lnTo>
                    <a:pt x="15697" y="10490"/>
                  </a:lnTo>
                  <a:lnTo>
                    <a:pt x="6896" y="21678"/>
                  </a:lnTo>
                  <a:lnTo>
                    <a:pt x="3848" y="35382"/>
                  </a:lnTo>
                  <a:lnTo>
                    <a:pt x="7975" y="51371"/>
                  </a:lnTo>
                  <a:lnTo>
                    <a:pt x="18503" y="61417"/>
                  </a:lnTo>
                  <a:lnTo>
                    <a:pt x="32600" y="67373"/>
                  </a:lnTo>
                  <a:lnTo>
                    <a:pt x="56857" y="73571"/>
                  </a:lnTo>
                  <a:lnTo>
                    <a:pt x="64363" y="76479"/>
                  </a:lnTo>
                  <a:lnTo>
                    <a:pt x="69329" y="80454"/>
                  </a:lnTo>
                  <a:lnTo>
                    <a:pt x="71132" y="86029"/>
                  </a:lnTo>
                  <a:lnTo>
                    <a:pt x="71132" y="92684"/>
                  </a:lnTo>
                  <a:lnTo>
                    <a:pt x="64477" y="99161"/>
                  </a:lnTo>
                  <a:lnTo>
                    <a:pt x="50812" y="99161"/>
                  </a:lnTo>
                  <a:lnTo>
                    <a:pt x="39357" y="97904"/>
                  </a:lnTo>
                  <a:lnTo>
                    <a:pt x="29273" y="94500"/>
                  </a:lnTo>
                  <a:lnTo>
                    <a:pt x="20675" y="89484"/>
                  </a:lnTo>
                  <a:lnTo>
                    <a:pt x="13665" y="83400"/>
                  </a:lnTo>
                  <a:lnTo>
                    <a:pt x="0" y="102323"/>
                  </a:lnTo>
                  <a:lnTo>
                    <a:pt x="9245" y="109893"/>
                  </a:lnTo>
                  <a:lnTo>
                    <a:pt x="20523" y="115760"/>
                  </a:lnTo>
                  <a:lnTo>
                    <a:pt x="33921" y="119557"/>
                  </a:lnTo>
                  <a:lnTo>
                    <a:pt x="49580" y="120904"/>
                  </a:lnTo>
                  <a:lnTo>
                    <a:pt x="70192" y="118046"/>
                  </a:lnTo>
                  <a:lnTo>
                    <a:pt x="84797" y="110172"/>
                  </a:lnTo>
                  <a:lnTo>
                    <a:pt x="93484" y="98285"/>
                  </a:lnTo>
                  <a:lnTo>
                    <a:pt x="96367" y="83400"/>
                  </a:lnTo>
                  <a:close/>
                </a:path>
                <a:path w="583564" h="121285">
                  <a:moveTo>
                    <a:pt x="229730" y="60452"/>
                  </a:moveTo>
                  <a:lnTo>
                    <a:pt x="225145" y="36144"/>
                  </a:lnTo>
                  <a:lnTo>
                    <a:pt x="215785" y="22072"/>
                  </a:lnTo>
                  <a:lnTo>
                    <a:pt x="212432" y="17018"/>
                  </a:lnTo>
                  <a:lnTo>
                    <a:pt x="204152" y="11671"/>
                  </a:lnTo>
                  <a:lnTo>
                    <a:pt x="204152" y="60452"/>
                  </a:lnTo>
                  <a:lnTo>
                    <a:pt x="201625" y="75615"/>
                  </a:lnTo>
                  <a:lnTo>
                    <a:pt x="194449" y="87782"/>
                  </a:lnTo>
                  <a:lnTo>
                    <a:pt x="183222" y="95885"/>
                  </a:lnTo>
                  <a:lnTo>
                    <a:pt x="168579" y="98818"/>
                  </a:lnTo>
                  <a:lnTo>
                    <a:pt x="153949" y="95885"/>
                  </a:lnTo>
                  <a:lnTo>
                    <a:pt x="142798" y="87782"/>
                  </a:lnTo>
                  <a:lnTo>
                    <a:pt x="135674" y="75615"/>
                  </a:lnTo>
                  <a:lnTo>
                    <a:pt x="133172" y="60452"/>
                  </a:lnTo>
                  <a:lnTo>
                    <a:pt x="135674" y="45212"/>
                  </a:lnTo>
                  <a:lnTo>
                    <a:pt x="142798" y="33045"/>
                  </a:lnTo>
                  <a:lnTo>
                    <a:pt x="153949" y="24993"/>
                  </a:lnTo>
                  <a:lnTo>
                    <a:pt x="168579" y="22072"/>
                  </a:lnTo>
                  <a:lnTo>
                    <a:pt x="183222" y="24993"/>
                  </a:lnTo>
                  <a:lnTo>
                    <a:pt x="194449" y="33045"/>
                  </a:lnTo>
                  <a:lnTo>
                    <a:pt x="201625" y="45212"/>
                  </a:lnTo>
                  <a:lnTo>
                    <a:pt x="204152" y="60452"/>
                  </a:lnTo>
                  <a:lnTo>
                    <a:pt x="204152" y="11671"/>
                  </a:lnTo>
                  <a:lnTo>
                    <a:pt x="193065" y="4495"/>
                  </a:lnTo>
                  <a:lnTo>
                    <a:pt x="168579" y="0"/>
                  </a:lnTo>
                  <a:lnTo>
                    <a:pt x="144195" y="4495"/>
                  </a:lnTo>
                  <a:lnTo>
                    <a:pt x="124891" y="17018"/>
                  </a:lnTo>
                  <a:lnTo>
                    <a:pt x="112179" y="36144"/>
                  </a:lnTo>
                  <a:lnTo>
                    <a:pt x="107607" y="60452"/>
                  </a:lnTo>
                  <a:lnTo>
                    <a:pt x="112179" y="84759"/>
                  </a:lnTo>
                  <a:lnTo>
                    <a:pt x="124891" y="103873"/>
                  </a:lnTo>
                  <a:lnTo>
                    <a:pt x="144195" y="116395"/>
                  </a:lnTo>
                  <a:lnTo>
                    <a:pt x="168579" y="120891"/>
                  </a:lnTo>
                  <a:lnTo>
                    <a:pt x="193065" y="116395"/>
                  </a:lnTo>
                  <a:lnTo>
                    <a:pt x="212432" y="103873"/>
                  </a:lnTo>
                  <a:lnTo>
                    <a:pt x="215798" y="98818"/>
                  </a:lnTo>
                  <a:lnTo>
                    <a:pt x="225145" y="84759"/>
                  </a:lnTo>
                  <a:lnTo>
                    <a:pt x="229730" y="60452"/>
                  </a:lnTo>
                  <a:close/>
                </a:path>
                <a:path w="583564" h="121285">
                  <a:moveTo>
                    <a:pt x="351713" y="1917"/>
                  </a:moveTo>
                  <a:lnTo>
                    <a:pt x="326478" y="1917"/>
                  </a:lnTo>
                  <a:lnTo>
                    <a:pt x="326478" y="71310"/>
                  </a:lnTo>
                  <a:lnTo>
                    <a:pt x="324802" y="82486"/>
                  </a:lnTo>
                  <a:lnTo>
                    <a:pt x="319773" y="91173"/>
                  </a:lnTo>
                  <a:lnTo>
                    <a:pt x="311404" y="96812"/>
                  </a:lnTo>
                  <a:lnTo>
                    <a:pt x="299681" y="98818"/>
                  </a:lnTo>
                  <a:lnTo>
                    <a:pt x="287743" y="96812"/>
                  </a:lnTo>
                  <a:lnTo>
                    <a:pt x="279260" y="91173"/>
                  </a:lnTo>
                  <a:lnTo>
                    <a:pt x="274193" y="82486"/>
                  </a:lnTo>
                  <a:lnTo>
                    <a:pt x="272516" y="71310"/>
                  </a:lnTo>
                  <a:lnTo>
                    <a:pt x="272516" y="1917"/>
                  </a:lnTo>
                  <a:lnTo>
                    <a:pt x="247281" y="1917"/>
                  </a:lnTo>
                  <a:lnTo>
                    <a:pt x="247281" y="72186"/>
                  </a:lnTo>
                  <a:lnTo>
                    <a:pt x="250444" y="91922"/>
                  </a:lnTo>
                  <a:lnTo>
                    <a:pt x="260070" y="107315"/>
                  </a:lnTo>
                  <a:lnTo>
                    <a:pt x="276402" y="117322"/>
                  </a:lnTo>
                  <a:lnTo>
                    <a:pt x="299681" y="120891"/>
                  </a:lnTo>
                  <a:lnTo>
                    <a:pt x="322745" y="117348"/>
                  </a:lnTo>
                  <a:lnTo>
                    <a:pt x="338963" y="107365"/>
                  </a:lnTo>
                  <a:lnTo>
                    <a:pt x="348551" y="91922"/>
                  </a:lnTo>
                  <a:lnTo>
                    <a:pt x="351713" y="72009"/>
                  </a:lnTo>
                  <a:lnTo>
                    <a:pt x="351713" y="1917"/>
                  </a:lnTo>
                  <a:close/>
                </a:path>
                <a:path w="583564" h="121285">
                  <a:moveTo>
                    <a:pt x="460908" y="2235"/>
                  </a:moveTo>
                  <a:lnTo>
                    <a:pt x="367690" y="2235"/>
                  </a:lnTo>
                  <a:lnTo>
                    <a:pt x="367690" y="23825"/>
                  </a:lnTo>
                  <a:lnTo>
                    <a:pt x="401853" y="23825"/>
                  </a:lnTo>
                  <a:lnTo>
                    <a:pt x="401853" y="119075"/>
                  </a:lnTo>
                  <a:lnTo>
                    <a:pt x="426910" y="119075"/>
                  </a:lnTo>
                  <a:lnTo>
                    <a:pt x="426910" y="23825"/>
                  </a:lnTo>
                  <a:lnTo>
                    <a:pt x="460908" y="23825"/>
                  </a:lnTo>
                  <a:lnTo>
                    <a:pt x="460908" y="2235"/>
                  </a:lnTo>
                  <a:close/>
                </a:path>
                <a:path w="583564" h="121285">
                  <a:moveTo>
                    <a:pt x="583057" y="2425"/>
                  </a:moveTo>
                  <a:lnTo>
                    <a:pt x="557999" y="2425"/>
                  </a:lnTo>
                  <a:lnTo>
                    <a:pt x="557999" y="48145"/>
                  </a:lnTo>
                  <a:lnTo>
                    <a:pt x="502805" y="48145"/>
                  </a:lnTo>
                  <a:lnTo>
                    <a:pt x="502805" y="2425"/>
                  </a:lnTo>
                  <a:lnTo>
                    <a:pt x="477926" y="2425"/>
                  </a:lnTo>
                  <a:lnTo>
                    <a:pt x="477926" y="48145"/>
                  </a:lnTo>
                  <a:lnTo>
                    <a:pt x="477926" y="69735"/>
                  </a:lnTo>
                  <a:lnTo>
                    <a:pt x="477926" y="119265"/>
                  </a:lnTo>
                  <a:lnTo>
                    <a:pt x="502805" y="119265"/>
                  </a:lnTo>
                  <a:lnTo>
                    <a:pt x="502805" y="69735"/>
                  </a:lnTo>
                  <a:lnTo>
                    <a:pt x="557999" y="69735"/>
                  </a:lnTo>
                  <a:lnTo>
                    <a:pt x="557999" y="119265"/>
                  </a:lnTo>
                  <a:lnTo>
                    <a:pt x="583057" y="119265"/>
                  </a:lnTo>
                  <a:lnTo>
                    <a:pt x="583057" y="69735"/>
                  </a:lnTo>
                  <a:lnTo>
                    <a:pt x="583057" y="48145"/>
                  </a:lnTo>
                  <a:lnTo>
                    <a:pt x="583057" y="2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8740" y="5677720"/>
              <a:ext cx="453022" cy="11688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721920" y="5849298"/>
            <a:ext cx="1343660" cy="139065"/>
            <a:chOff x="5721920" y="5849298"/>
            <a:chExt cx="1343660" cy="139065"/>
          </a:xfrm>
        </p:grpSpPr>
        <p:sp>
          <p:nvSpPr>
            <p:cNvPr id="10" name="object 10"/>
            <p:cNvSpPr/>
            <p:nvPr/>
          </p:nvSpPr>
          <p:spPr>
            <a:xfrm>
              <a:off x="5728309" y="5849298"/>
              <a:ext cx="1125220" cy="49530"/>
            </a:xfrm>
            <a:custGeom>
              <a:avLst/>
              <a:gdLst/>
              <a:ahLst/>
              <a:cxnLst/>
              <a:rect l="l" t="t" r="r" b="b"/>
              <a:pathLst>
                <a:path w="1125220" h="49529">
                  <a:moveTo>
                    <a:pt x="56578" y="16382"/>
                  </a:moveTo>
                  <a:lnTo>
                    <a:pt x="50012" y="16382"/>
                  </a:lnTo>
                  <a:lnTo>
                    <a:pt x="43014" y="18072"/>
                  </a:lnTo>
                  <a:lnTo>
                    <a:pt x="37339" y="22628"/>
                  </a:lnTo>
                  <a:lnTo>
                    <a:pt x="33533" y="29284"/>
                  </a:lnTo>
                  <a:lnTo>
                    <a:pt x="32265" y="36575"/>
                  </a:lnTo>
                  <a:lnTo>
                    <a:pt x="32143" y="45211"/>
                  </a:lnTo>
                  <a:lnTo>
                    <a:pt x="37312" y="49148"/>
                  </a:lnTo>
                  <a:lnTo>
                    <a:pt x="43789" y="49148"/>
                  </a:lnTo>
                  <a:lnTo>
                    <a:pt x="50726" y="47425"/>
                  </a:lnTo>
                  <a:lnTo>
                    <a:pt x="52364" y="46075"/>
                  </a:lnTo>
                  <a:lnTo>
                    <a:pt x="41617" y="46075"/>
                  </a:lnTo>
                  <a:lnTo>
                    <a:pt x="39446" y="43891"/>
                  </a:lnTo>
                  <a:lnTo>
                    <a:pt x="39446" y="28549"/>
                  </a:lnTo>
                  <a:lnTo>
                    <a:pt x="43611" y="19443"/>
                  </a:lnTo>
                  <a:lnTo>
                    <a:pt x="60384" y="19443"/>
                  </a:lnTo>
                  <a:lnTo>
                    <a:pt x="56578" y="16382"/>
                  </a:lnTo>
                  <a:close/>
                </a:path>
                <a:path w="1125220" h="49529">
                  <a:moveTo>
                    <a:pt x="8948" y="44564"/>
                  </a:moveTo>
                  <a:lnTo>
                    <a:pt x="2969" y="45211"/>
                  </a:lnTo>
                  <a:lnTo>
                    <a:pt x="2349" y="48234"/>
                  </a:lnTo>
                  <a:lnTo>
                    <a:pt x="8255" y="48234"/>
                  </a:lnTo>
                  <a:lnTo>
                    <a:pt x="8948" y="44564"/>
                  </a:lnTo>
                  <a:close/>
                </a:path>
                <a:path w="1125220" h="49529">
                  <a:moveTo>
                    <a:pt x="13995" y="44234"/>
                  </a:moveTo>
                  <a:lnTo>
                    <a:pt x="12065" y="44234"/>
                  </a:lnTo>
                  <a:lnTo>
                    <a:pt x="8948" y="44564"/>
                  </a:lnTo>
                  <a:lnTo>
                    <a:pt x="8255" y="48234"/>
                  </a:lnTo>
                  <a:lnTo>
                    <a:pt x="16090" y="48234"/>
                  </a:lnTo>
                  <a:lnTo>
                    <a:pt x="16683" y="44530"/>
                  </a:lnTo>
                  <a:lnTo>
                    <a:pt x="13995" y="44234"/>
                  </a:lnTo>
                  <a:close/>
                </a:path>
                <a:path w="1125220" h="49529">
                  <a:moveTo>
                    <a:pt x="16683" y="44530"/>
                  </a:moveTo>
                  <a:lnTo>
                    <a:pt x="16090" y="48234"/>
                  </a:lnTo>
                  <a:lnTo>
                    <a:pt x="22148" y="48234"/>
                  </a:lnTo>
                  <a:lnTo>
                    <a:pt x="22758" y="45199"/>
                  </a:lnTo>
                  <a:lnTo>
                    <a:pt x="16683" y="44530"/>
                  </a:lnTo>
                  <a:close/>
                </a:path>
                <a:path w="1125220" h="49529">
                  <a:moveTo>
                    <a:pt x="60384" y="19443"/>
                  </a:moveTo>
                  <a:lnTo>
                    <a:pt x="52146" y="19443"/>
                  </a:lnTo>
                  <a:lnTo>
                    <a:pt x="54140" y="21615"/>
                  </a:lnTo>
                  <a:lnTo>
                    <a:pt x="54140" y="36575"/>
                  </a:lnTo>
                  <a:lnTo>
                    <a:pt x="50266" y="46075"/>
                  </a:lnTo>
                  <a:lnTo>
                    <a:pt x="52364" y="46075"/>
                  </a:lnTo>
                  <a:lnTo>
                    <a:pt x="56330" y="42806"/>
                  </a:lnTo>
                  <a:lnTo>
                    <a:pt x="60077" y="36124"/>
                  </a:lnTo>
                  <a:lnTo>
                    <a:pt x="61383" y="28549"/>
                  </a:lnTo>
                  <a:lnTo>
                    <a:pt x="61442" y="20294"/>
                  </a:lnTo>
                  <a:lnTo>
                    <a:pt x="60384" y="19443"/>
                  </a:lnTo>
                  <a:close/>
                </a:path>
                <a:path w="1125220" h="49529">
                  <a:moveTo>
                    <a:pt x="23914" y="5372"/>
                  </a:moveTo>
                  <a:lnTo>
                    <a:pt x="16052" y="5372"/>
                  </a:lnTo>
                  <a:lnTo>
                    <a:pt x="14998" y="12014"/>
                  </a:lnTo>
                  <a:lnTo>
                    <a:pt x="13830" y="18745"/>
                  </a:lnTo>
                  <a:lnTo>
                    <a:pt x="8948" y="44564"/>
                  </a:lnTo>
                  <a:lnTo>
                    <a:pt x="12065" y="44234"/>
                  </a:lnTo>
                  <a:lnTo>
                    <a:pt x="16730" y="44234"/>
                  </a:lnTo>
                  <a:lnTo>
                    <a:pt x="17157" y="41567"/>
                  </a:lnTo>
                  <a:lnTo>
                    <a:pt x="18351" y="34848"/>
                  </a:lnTo>
                  <a:lnTo>
                    <a:pt x="19596" y="28168"/>
                  </a:lnTo>
                  <a:lnTo>
                    <a:pt x="23914" y="5372"/>
                  </a:lnTo>
                  <a:close/>
                </a:path>
                <a:path w="1125220" h="49529">
                  <a:moveTo>
                    <a:pt x="16730" y="44234"/>
                  </a:moveTo>
                  <a:lnTo>
                    <a:pt x="13995" y="44234"/>
                  </a:lnTo>
                  <a:lnTo>
                    <a:pt x="16683" y="44530"/>
                  </a:lnTo>
                  <a:lnTo>
                    <a:pt x="16730" y="44234"/>
                  </a:lnTo>
                  <a:close/>
                </a:path>
                <a:path w="1125220" h="49529">
                  <a:moveTo>
                    <a:pt x="8255" y="5372"/>
                  </a:moveTo>
                  <a:lnTo>
                    <a:pt x="2387" y="5372"/>
                  </a:lnTo>
                  <a:lnTo>
                    <a:pt x="0" y="17132"/>
                  </a:lnTo>
                  <a:lnTo>
                    <a:pt x="4203" y="17132"/>
                  </a:lnTo>
                  <a:lnTo>
                    <a:pt x="7069" y="8813"/>
                  </a:lnTo>
                  <a:lnTo>
                    <a:pt x="3898" y="8813"/>
                  </a:lnTo>
                  <a:lnTo>
                    <a:pt x="8255" y="5372"/>
                  </a:lnTo>
                  <a:close/>
                </a:path>
                <a:path w="1125220" h="49529">
                  <a:moveTo>
                    <a:pt x="37439" y="5372"/>
                  </a:moveTo>
                  <a:lnTo>
                    <a:pt x="31572" y="5372"/>
                  </a:lnTo>
                  <a:lnTo>
                    <a:pt x="34607" y="8813"/>
                  </a:lnTo>
                  <a:lnTo>
                    <a:pt x="31482" y="8813"/>
                  </a:lnTo>
                  <a:lnTo>
                    <a:pt x="31267" y="17132"/>
                  </a:lnTo>
                  <a:lnTo>
                    <a:pt x="35420" y="17132"/>
                  </a:lnTo>
                  <a:lnTo>
                    <a:pt x="36848" y="8813"/>
                  </a:lnTo>
                  <a:lnTo>
                    <a:pt x="34607" y="8813"/>
                  </a:lnTo>
                  <a:lnTo>
                    <a:pt x="31572" y="5372"/>
                  </a:lnTo>
                  <a:lnTo>
                    <a:pt x="37439" y="5372"/>
                  </a:lnTo>
                  <a:close/>
                </a:path>
                <a:path w="1125220" h="49529">
                  <a:moveTo>
                    <a:pt x="61061" y="4470"/>
                  </a:moveTo>
                  <a:lnTo>
                    <a:pt x="44043" y="4470"/>
                  </a:lnTo>
                  <a:lnTo>
                    <a:pt x="43154" y="8864"/>
                  </a:lnTo>
                  <a:lnTo>
                    <a:pt x="60172" y="8864"/>
                  </a:lnTo>
                  <a:lnTo>
                    <a:pt x="61061" y="4470"/>
                  </a:lnTo>
                  <a:close/>
                </a:path>
                <a:path w="1125220" h="49529">
                  <a:moveTo>
                    <a:pt x="8255" y="5372"/>
                  </a:moveTo>
                  <a:lnTo>
                    <a:pt x="3898" y="8813"/>
                  </a:lnTo>
                  <a:lnTo>
                    <a:pt x="7069" y="8813"/>
                  </a:lnTo>
                  <a:lnTo>
                    <a:pt x="8255" y="5372"/>
                  </a:lnTo>
                  <a:close/>
                </a:path>
                <a:path w="1125220" h="49529">
                  <a:moveTo>
                    <a:pt x="16052" y="5372"/>
                  </a:moveTo>
                  <a:lnTo>
                    <a:pt x="8255" y="5372"/>
                  </a:lnTo>
                  <a:lnTo>
                    <a:pt x="7069" y="8813"/>
                  </a:lnTo>
                  <a:lnTo>
                    <a:pt x="15506" y="8813"/>
                  </a:lnTo>
                  <a:lnTo>
                    <a:pt x="16052" y="5372"/>
                  </a:lnTo>
                  <a:close/>
                </a:path>
                <a:path w="1125220" h="49529">
                  <a:moveTo>
                    <a:pt x="31572" y="5372"/>
                  </a:moveTo>
                  <a:lnTo>
                    <a:pt x="23914" y="5372"/>
                  </a:lnTo>
                  <a:lnTo>
                    <a:pt x="23262" y="8813"/>
                  </a:lnTo>
                  <a:lnTo>
                    <a:pt x="31482" y="8813"/>
                  </a:lnTo>
                  <a:lnTo>
                    <a:pt x="31572" y="5372"/>
                  </a:lnTo>
                  <a:close/>
                </a:path>
                <a:path w="1125220" h="49529">
                  <a:moveTo>
                    <a:pt x="94653" y="21831"/>
                  </a:moveTo>
                  <a:lnTo>
                    <a:pt x="86461" y="21831"/>
                  </a:lnTo>
                  <a:lnTo>
                    <a:pt x="87223" y="22491"/>
                  </a:lnTo>
                  <a:lnTo>
                    <a:pt x="87223" y="25526"/>
                  </a:lnTo>
                  <a:lnTo>
                    <a:pt x="86804" y="27457"/>
                  </a:lnTo>
                  <a:lnTo>
                    <a:pt x="83113" y="42417"/>
                  </a:lnTo>
                  <a:lnTo>
                    <a:pt x="82760" y="43599"/>
                  </a:lnTo>
                  <a:lnTo>
                    <a:pt x="82638" y="47828"/>
                  </a:lnTo>
                  <a:lnTo>
                    <a:pt x="84137" y="49148"/>
                  </a:lnTo>
                  <a:lnTo>
                    <a:pt x="91643" y="49148"/>
                  </a:lnTo>
                  <a:lnTo>
                    <a:pt x="95986" y="44970"/>
                  </a:lnTo>
                  <a:lnTo>
                    <a:pt x="96597" y="43980"/>
                  </a:lnTo>
                  <a:lnTo>
                    <a:pt x="90474" y="43980"/>
                  </a:lnTo>
                  <a:lnTo>
                    <a:pt x="90082" y="43599"/>
                  </a:lnTo>
                  <a:lnTo>
                    <a:pt x="90017" y="42011"/>
                  </a:lnTo>
                  <a:lnTo>
                    <a:pt x="90347" y="40893"/>
                  </a:lnTo>
                  <a:lnTo>
                    <a:pt x="94224" y="25209"/>
                  </a:lnTo>
                  <a:lnTo>
                    <a:pt x="94562" y="23634"/>
                  </a:lnTo>
                  <a:lnTo>
                    <a:pt x="94653" y="21831"/>
                  </a:lnTo>
                  <a:close/>
                </a:path>
                <a:path w="1125220" h="49529">
                  <a:moveTo>
                    <a:pt x="77211" y="21450"/>
                  </a:moveTo>
                  <a:lnTo>
                    <a:pt x="70281" y="21450"/>
                  </a:lnTo>
                  <a:lnTo>
                    <a:pt x="72567" y="22859"/>
                  </a:lnTo>
                  <a:lnTo>
                    <a:pt x="69985" y="22859"/>
                  </a:lnTo>
                  <a:lnTo>
                    <a:pt x="64668" y="48120"/>
                  </a:lnTo>
                  <a:lnTo>
                    <a:pt x="65455" y="48742"/>
                  </a:lnTo>
                  <a:lnTo>
                    <a:pt x="71793" y="48234"/>
                  </a:lnTo>
                  <a:lnTo>
                    <a:pt x="73456" y="39090"/>
                  </a:lnTo>
                  <a:lnTo>
                    <a:pt x="76000" y="27406"/>
                  </a:lnTo>
                  <a:lnTo>
                    <a:pt x="75374" y="27406"/>
                  </a:lnTo>
                  <a:lnTo>
                    <a:pt x="75526" y="24777"/>
                  </a:lnTo>
                  <a:lnTo>
                    <a:pt x="76829" y="23410"/>
                  </a:lnTo>
                  <a:lnTo>
                    <a:pt x="76936" y="22859"/>
                  </a:lnTo>
                  <a:lnTo>
                    <a:pt x="72567" y="22859"/>
                  </a:lnTo>
                  <a:lnTo>
                    <a:pt x="70043" y="22582"/>
                  </a:lnTo>
                  <a:lnTo>
                    <a:pt x="76990" y="22582"/>
                  </a:lnTo>
                  <a:lnTo>
                    <a:pt x="77211" y="21450"/>
                  </a:lnTo>
                  <a:close/>
                </a:path>
                <a:path w="1125220" h="49529">
                  <a:moveTo>
                    <a:pt x="96748" y="39623"/>
                  </a:moveTo>
                  <a:lnTo>
                    <a:pt x="94551" y="42417"/>
                  </a:lnTo>
                  <a:lnTo>
                    <a:pt x="92532" y="43980"/>
                  </a:lnTo>
                  <a:lnTo>
                    <a:pt x="96597" y="43980"/>
                  </a:lnTo>
                  <a:lnTo>
                    <a:pt x="98501" y="40893"/>
                  </a:lnTo>
                  <a:lnTo>
                    <a:pt x="96748" y="39623"/>
                  </a:lnTo>
                  <a:close/>
                </a:path>
                <a:path w="1125220" h="49529">
                  <a:moveTo>
                    <a:pt x="76829" y="23410"/>
                  </a:moveTo>
                  <a:lnTo>
                    <a:pt x="75526" y="24777"/>
                  </a:lnTo>
                  <a:lnTo>
                    <a:pt x="75374" y="27406"/>
                  </a:lnTo>
                  <a:lnTo>
                    <a:pt x="76151" y="26715"/>
                  </a:lnTo>
                  <a:lnTo>
                    <a:pt x="76829" y="23410"/>
                  </a:lnTo>
                  <a:close/>
                </a:path>
                <a:path w="1125220" h="49529">
                  <a:moveTo>
                    <a:pt x="76151" y="26715"/>
                  </a:moveTo>
                  <a:lnTo>
                    <a:pt x="75374" y="27406"/>
                  </a:lnTo>
                  <a:lnTo>
                    <a:pt x="76000" y="27406"/>
                  </a:lnTo>
                  <a:lnTo>
                    <a:pt x="76151" y="26715"/>
                  </a:lnTo>
                  <a:close/>
                </a:path>
                <a:path w="1125220" h="49529">
                  <a:moveTo>
                    <a:pt x="92875" y="16382"/>
                  </a:moveTo>
                  <a:lnTo>
                    <a:pt x="85712" y="16382"/>
                  </a:lnTo>
                  <a:lnTo>
                    <a:pt x="80149" y="19926"/>
                  </a:lnTo>
                  <a:lnTo>
                    <a:pt x="76829" y="23410"/>
                  </a:lnTo>
                  <a:lnTo>
                    <a:pt x="76410" y="25526"/>
                  </a:lnTo>
                  <a:lnTo>
                    <a:pt x="76151" y="26715"/>
                  </a:lnTo>
                  <a:lnTo>
                    <a:pt x="79616" y="23634"/>
                  </a:lnTo>
                  <a:lnTo>
                    <a:pt x="83007" y="21831"/>
                  </a:lnTo>
                  <a:lnTo>
                    <a:pt x="94653" y="21831"/>
                  </a:lnTo>
                  <a:lnTo>
                    <a:pt x="94653" y="18021"/>
                  </a:lnTo>
                  <a:lnTo>
                    <a:pt x="92875" y="16382"/>
                  </a:lnTo>
                  <a:close/>
                </a:path>
                <a:path w="1125220" h="49529">
                  <a:moveTo>
                    <a:pt x="70281" y="21450"/>
                  </a:moveTo>
                  <a:lnTo>
                    <a:pt x="70043" y="22582"/>
                  </a:lnTo>
                  <a:lnTo>
                    <a:pt x="72567" y="22859"/>
                  </a:lnTo>
                  <a:lnTo>
                    <a:pt x="70281" y="21450"/>
                  </a:lnTo>
                  <a:close/>
                </a:path>
                <a:path w="1125220" h="49529">
                  <a:moveTo>
                    <a:pt x="77012" y="16344"/>
                  </a:moveTo>
                  <a:lnTo>
                    <a:pt x="64935" y="19824"/>
                  </a:lnTo>
                  <a:lnTo>
                    <a:pt x="64604" y="21983"/>
                  </a:lnTo>
                  <a:lnTo>
                    <a:pt x="70043" y="22582"/>
                  </a:lnTo>
                  <a:lnTo>
                    <a:pt x="70281" y="21450"/>
                  </a:lnTo>
                  <a:lnTo>
                    <a:pt x="77211" y="21450"/>
                  </a:lnTo>
                  <a:lnTo>
                    <a:pt x="78041" y="17183"/>
                  </a:lnTo>
                  <a:lnTo>
                    <a:pt x="77012" y="16344"/>
                  </a:lnTo>
                  <a:close/>
                </a:path>
                <a:path w="1125220" h="49529">
                  <a:moveTo>
                    <a:pt x="113565" y="21043"/>
                  </a:moveTo>
                  <a:lnTo>
                    <a:pt x="106616" y="21043"/>
                  </a:lnTo>
                  <a:lnTo>
                    <a:pt x="107442" y="22694"/>
                  </a:lnTo>
                  <a:lnTo>
                    <a:pt x="106247" y="22694"/>
                  </a:lnTo>
                  <a:lnTo>
                    <a:pt x="102882" y="37795"/>
                  </a:lnTo>
                  <a:lnTo>
                    <a:pt x="102448" y="39814"/>
                  </a:lnTo>
                  <a:lnTo>
                    <a:pt x="101999" y="41757"/>
                  </a:lnTo>
                  <a:lnTo>
                    <a:pt x="101955" y="47599"/>
                  </a:lnTo>
                  <a:lnTo>
                    <a:pt x="104241" y="49148"/>
                  </a:lnTo>
                  <a:lnTo>
                    <a:pt x="111620" y="49148"/>
                  </a:lnTo>
                  <a:lnTo>
                    <a:pt x="116662" y="45504"/>
                  </a:lnTo>
                  <a:lnTo>
                    <a:pt x="118408" y="43611"/>
                  </a:lnTo>
                  <a:lnTo>
                    <a:pt x="110312" y="43611"/>
                  </a:lnTo>
                  <a:lnTo>
                    <a:pt x="109372" y="42824"/>
                  </a:lnTo>
                  <a:lnTo>
                    <a:pt x="109445" y="39194"/>
                  </a:lnTo>
                  <a:lnTo>
                    <a:pt x="109794" y="37452"/>
                  </a:lnTo>
                  <a:lnTo>
                    <a:pt x="113185" y="22694"/>
                  </a:lnTo>
                  <a:lnTo>
                    <a:pt x="107442" y="22694"/>
                  </a:lnTo>
                  <a:lnTo>
                    <a:pt x="106274" y="22571"/>
                  </a:lnTo>
                  <a:lnTo>
                    <a:pt x="113214" y="22571"/>
                  </a:lnTo>
                  <a:lnTo>
                    <a:pt x="113565" y="21043"/>
                  </a:lnTo>
                  <a:close/>
                </a:path>
                <a:path w="1125220" h="49529">
                  <a:moveTo>
                    <a:pt x="127361" y="37452"/>
                  </a:moveTo>
                  <a:lnTo>
                    <a:pt x="122097" y="37452"/>
                  </a:lnTo>
                  <a:lnTo>
                    <a:pt x="122288" y="39408"/>
                  </a:lnTo>
                  <a:lnTo>
                    <a:pt x="119414" y="42521"/>
                  </a:lnTo>
                  <a:lnTo>
                    <a:pt x="119406" y="47599"/>
                  </a:lnTo>
                  <a:lnTo>
                    <a:pt x="121246" y="49148"/>
                  </a:lnTo>
                  <a:lnTo>
                    <a:pt x="128523" y="49148"/>
                  </a:lnTo>
                  <a:lnTo>
                    <a:pt x="132232" y="44970"/>
                  </a:lnTo>
                  <a:lnTo>
                    <a:pt x="132902" y="43980"/>
                  </a:lnTo>
                  <a:lnTo>
                    <a:pt x="127025" y="43980"/>
                  </a:lnTo>
                  <a:lnTo>
                    <a:pt x="126428" y="43497"/>
                  </a:lnTo>
                  <a:lnTo>
                    <a:pt x="126454" y="41757"/>
                  </a:lnTo>
                  <a:lnTo>
                    <a:pt x="127361" y="37452"/>
                  </a:lnTo>
                  <a:close/>
                </a:path>
                <a:path w="1125220" h="49529">
                  <a:moveTo>
                    <a:pt x="133223" y="39623"/>
                  </a:moveTo>
                  <a:lnTo>
                    <a:pt x="130810" y="42532"/>
                  </a:lnTo>
                  <a:lnTo>
                    <a:pt x="129171" y="43980"/>
                  </a:lnTo>
                  <a:lnTo>
                    <a:pt x="132902" y="43980"/>
                  </a:lnTo>
                  <a:lnTo>
                    <a:pt x="134988" y="40893"/>
                  </a:lnTo>
                  <a:lnTo>
                    <a:pt x="133223" y="39623"/>
                  </a:lnTo>
                  <a:close/>
                </a:path>
                <a:path w="1125220" h="49529">
                  <a:moveTo>
                    <a:pt x="120093" y="39194"/>
                  </a:moveTo>
                  <a:lnTo>
                    <a:pt x="117144" y="41757"/>
                  </a:lnTo>
                  <a:lnTo>
                    <a:pt x="114350" y="43611"/>
                  </a:lnTo>
                  <a:lnTo>
                    <a:pt x="118408" y="43611"/>
                  </a:lnTo>
                  <a:lnTo>
                    <a:pt x="119404" y="42532"/>
                  </a:lnTo>
                  <a:lnTo>
                    <a:pt x="119542" y="41757"/>
                  </a:lnTo>
                  <a:lnTo>
                    <a:pt x="120093" y="39194"/>
                  </a:lnTo>
                  <a:close/>
                </a:path>
                <a:path w="1125220" h="49529">
                  <a:moveTo>
                    <a:pt x="122097" y="37452"/>
                  </a:moveTo>
                  <a:lnTo>
                    <a:pt x="120093" y="39194"/>
                  </a:lnTo>
                  <a:lnTo>
                    <a:pt x="119514" y="41884"/>
                  </a:lnTo>
                  <a:lnTo>
                    <a:pt x="119414" y="42521"/>
                  </a:lnTo>
                  <a:lnTo>
                    <a:pt x="122288" y="39408"/>
                  </a:lnTo>
                  <a:lnTo>
                    <a:pt x="122097" y="37452"/>
                  </a:lnTo>
                  <a:close/>
                </a:path>
                <a:path w="1125220" h="49529">
                  <a:moveTo>
                    <a:pt x="130670" y="16344"/>
                  </a:moveTo>
                  <a:lnTo>
                    <a:pt x="124269" y="18364"/>
                  </a:lnTo>
                  <a:lnTo>
                    <a:pt x="123634" y="22059"/>
                  </a:lnTo>
                  <a:lnTo>
                    <a:pt x="122910" y="25730"/>
                  </a:lnTo>
                  <a:lnTo>
                    <a:pt x="120093" y="39194"/>
                  </a:lnTo>
                  <a:lnTo>
                    <a:pt x="122097" y="37452"/>
                  </a:lnTo>
                  <a:lnTo>
                    <a:pt x="127361" y="37452"/>
                  </a:lnTo>
                  <a:lnTo>
                    <a:pt x="131724" y="17183"/>
                  </a:lnTo>
                  <a:lnTo>
                    <a:pt x="130670" y="16344"/>
                  </a:lnTo>
                  <a:close/>
                </a:path>
                <a:path w="1125220" h="49529">
                  <a:moveTo>
                    <a:pt x="106616" y="21043"/>
                  </a:moveTo>
                  <a:lnTo>
                    <a:pt x="106274" y="22571"/>
                  </a:lnTo>
                  <a:lnTo>
                    <a:pt x="107442" y="22694"/>
                  </a:lnTo>
                  <a:lnTo>
                    <a:pt x="106616" y="21043"/>
                  </a:lnTo>
                  <a:close/>
                </a:path>
                <a:path w="1125220" h="49529">
                  <a:moveTo>
                    <a:pt x="113474" y="16344"/>
                  </a:moveTo>
                  <a:lnTo>
                    <a:pt x="101053" y="19786"/>
                  </a:lnTo>
                  <a:lnTo>
                    <a:pt x="100723" y="21983"/>
                  </a:lnTo>
                  <a:lnTo>
                    <a:pt x="106274" y="22571"/>
                  </a:lnTo>
                  <a:lnTo>
                    <a:pt x="106616" y="21043"/>
                  </a:lnTo>
                  <a:lnTo>
                    <a:pt x="113565" y="21043"/>
                  </a:lnTo>
                  <a:lnTo>
                    <a:pt x="114452" y="17183"/>
                  </a:lnTo>
                  <a:lnTo>
                    <a:pt x="113474" y="16344"/>
                  </a:lnTo>
                  <a:close/>
                </a:path>
                <a:path w="1125220" h="49529">
                  <a:moveTo>
                    <a:pt x="149566" y="21412"/>
                  </a:moveTo>
                  <a:lnTo>
                    <a:pt x="142595" y="21412"/>
                  </a:lnTo>
                  <a:lnTo>
                    <a:pt x="143852" y="22758"/>
                  </a:lnTo>
                  <a:lnTo>
                    <a:pt x="142313" y="22758"/>
                  </a:lnTo>
                  <a:lnTo>
                    <a:pt x="138312" y="41884"/>
                  </a:lnTo>
                  <a:lnTo>
                    <a:pt x="138041" y="43497"/>
                  </a:lnTo>
                  <a:lnTo>
                    <a:pt x="137960" y="47828"/>
                  </a:lnTo>
                  <a:lnTo>
                    <a:pt x="139776" y="49148"/>
                  </a:lnTo>
                  <a:lnTo>
                    <a:pt x="147256" y="49148"/>
                  </a:lnTo>
                  <a:lnTo>
                    <a:pt x="150964" y="45008"/>
                  </a:lnTo>
                  <a:lnTo>
                    <a:pt x="151647" y="43980"/>
                  </a:lnTo>
                  <a:lnTo>
                    <a:pt x="145834" y="43980"/>
                  </a:lnTo>
                  <a:lnTo>
                    <a:pt x="145237" y="43497"/>
                  </a:lnTo>
                  <a:lnTo>
                    <a:pt x="145237" y="41884"/>
                  </a:lnTo>
                  <a:lnTo>
                    <a:pt x="145745" y="39369"/>
                  </a:lnTo>
                  <a:lnTo>
                    <a:pt x="149279" y="22758"/>
                  </a:lnTo>
                  <a:lnTo>
                    <a:pt x="143852" y="22758"/>
                  </a:lnTo>
                  <a:lnTo>
                    <a:pt x="142348" y="22590"/>
                  </a:lnTo>
                  <a:lnTo>
                    <a:pt x="149315" y="22590"/>
                  </a:lnTo>
                  <a:lnTo>
                    <a:pt x="149566" y="21412"/>
                  </a:lnTo>
                  <a:close/>
                </a:path>
                <a:path w="1125220" h="49529">
                  <a:moveTo>
                    <a:pt x="151930" y="39623"/>
                  </a:moveTo>
                  <a:lnTo>
                    <a:pt x="149542" y="42532"/>
                  </a:lnTo>
                  <a:lnTo>
                    <a:pt x="147802" y="43980"/>
                  </a:lnTo>
                  <a:lnTo>
                    <a:pt x="151647" y="43980"/>
                  </a:lnTo>
                  <a:lnTo>
                    <a:pt x="153695" y="40893"/>
                  </a:lnTo>
                  <a:lnTo>
                    <a:pt x="151930" y="39623"/>
                  </a:lnTo>
                  <a:close/>
                </a:path>
                <a:path w="1125220" h="49529">
                  <a:moveTo>
                    <a:pt x="142595" y="21412"/>
                  </a:moveTo>
                  <a:lnTo>
                    <a:pt x="142348" y="22590"/>
                  </a:lnTo>
                  <a:lnTo>
                    <a:pt x="143852" y="22758"/>
                  </a:lnTo>
                  <a:lnTo>
                    <a:pt x="142595" y="21412"/>
                  </a:lnTo>
                  <a:close/>
                </a:path>
                <a:path w="1125220" h="49529">
                  <a:moveTo>
                    <a:pt x="149542" y="16344"/>
                  </a:moveTo>
                  <a:lnTo>
                    <a:pt x="137223" y="19824"/>
                  </a:lnTo>
                  <a:lnTo>
                    <a:pt x="136893" y="21983"/>
                  </a:lnTo>
                  <a:lnTo>
                    <a:pt x="142348" y="22590"/>
                  </a:lnTo>
                  <a:lnTo>
                    <a:pt x="142595" y="21412"/>
                  </a:lnTo>
                  <a:lnTo>
                    <a:pt x="149566" y="21412"/>
                  </a:lnTo>
                  <a:lnTo>
                    <a:pt x="150482" y="17106"/>
                  </a:lnTo>
                  <a:lnTo>
                    <a:pt x="149542" y="16344"/>
                  </a:lnTo>
                  <a:close/>
                </a:path>
                <a:path w="1125220" h="49529">
                  <a:moveTo>
                    <a:pt x="151498" y="0"/>
                  </a:moveTo>
                  <a:lnTo>
                    <a:pt x="146685" y="0"/>
                  </a:lnTo>
                  <a:lnTo>
                    <a:pt x="144424" y="2070"/>
                  </a:lnTo>
                  <a:lnTo>
                    <a:pt x="144424" y="7353"/>
                  </a:lnTo>
                  <a:lnTo>
                    <a:pt x="146278" y="8928"/>
                  </a:lnTo>
                  <a:lnTo>
                    <a:pt x="150964" y="8928"/>
                  </a:lnTo>
                  <a:lnTo>
                    <a:pt x="153212" y="6743"/>
                  </a:lnTo>
                  <a:lnTo>
                    <a:pt x="153212" y="1650"/>
                  </a:lnTo>
                  <a:lnTo>
                    <a:pt x="151498" y="0"/>
                  </a:lnTo>
                  <a:close/>
                </a:path>
                <a:path w="1125220" h="49529">
                  <a:moveTo>
                    <a:pt x="191427" y="16382"/>
                  </a:moveTo>
                  <a:lnTo>
                    <a:pt x="188772" y="16382"/>
                  </a:lnTo>
                  <a:lnTo>
                    <a:pt x="181749" y="18604"/>
                  </a:lnTo>
                  <a:lnTo>
                    <a:pt x="174990" y="24345"/>
                  </a:lnTo>
                  <a:lnTo>
                    <a:pt x="169902" y="32220"/>
                  </a:lnTo>
                  <a:lnTo>
                    <a:pt x="167911" y="40766"/>
                  </a:lnTo>
                  <a:lnTo>
                    <a:pt x="167894" y="46824"/>
                  </a:lnTo>
                  <a:lnTo>
                    <a:pt x="171056" y="49148"/>
                  </a:lnTo>
                  <a:lnTo>
                    <a:pt x="178866" y="49148"/>
                  </a:lnTo>
                  <a:lnTo>
                    <a:pt x="184302" y="44564"/>
                  </a:lnTo>
                  <a:lnTo>
                    <a:pt x="184974" y="43611"/>
                  </a:lnTo>
                  <a:lnTo>
                    <a:pt x="176517" y="43611"/>
                  </a:lnTo>
                  <a:lnTo>
                    <a:pt x="175088" y="41884"/>
                  </a:lnTo>
                  <a:lnTo>
                    <a:pt x="175056" y="32689"/>
                  </a:lnTo>
                  <a:lnTo>
                    <a:pt x="177330" y="26885"/>
                  </a:lnTo>
                  <a:lnTo>
                    <a:pt x="180390" y="23901"/>
                  </a:lnTo>
                  <a:lnTo>
                    <a:pt x="182372" y="21907"/>
                  </a:lnTo>
                  <a:lnTo>
                    <a:pt x="184467" y="20916"/>
                  </a:lnTo>
                  <a:lnTo>
                    <a:pt x="190129" y="20916"/>
                  </a:lnTo>
                  <a:lnTo>
                    <a:pt x="190360" y="19850"/>
                  </a:lnTo>
                  <a:lnTo>
                    <a:pt x="193292" y="18150"/>
                  </a:lnTo>
                  <a:lnTo>
                    <a:pt x="191427" y="16382"/>
                  </a:lnTo>
                  <a:close/>
                </a:path>
                <a:path w="1125220" h="49529">
                  <a:moveTo>
                    <a:pt x="193568" y="36880"/>
                  </a:moveTo>
                  <a:lnTo>
                    <a:pt x="188010" y="36880"/>
                  </a:lnTo>
                  <a:lnTo>
                    <a:pt x="188493" y="38620"/>
                  </a:lnTo>
                  <a:lnTo>
                    <a:pt x="185534" y="42817"/>
                  </a:lnTo>
                  <a:lnTo>
                    <a:pt x="185534" y="47599"/>
                  </a:lnTo>
                  <a:lnTo>
                    <a:pt x="187401" y="49148"/>
                  </a:lnTo>
                  <a:lnTo>
                    <a:pt x="194462" y="49148"/>
                  </a:lnTo>
                  <a:lnTo>
                    <a:pt x="198640" y="44792"/>
                  </a:lnTo>
                  <a:lnTo>
                    <a:pt x="199147" y="43980"/>
                  </a:lnTo>
                  <a:lnTo>
                    <a:pt x="193027" y="43980"/>
                  </a:lnTo>
                  <a:lnTo>
                    <a:pt x="192455" y="43497"/>
                  </a:lnTo>
                  <a:lnTo>
                    <a:pt x="192496" y="41643"/>
                  </a:lnTo>
                  <a:lnTo>
                    <a:pt x="192646" y="40766"/>
                  </a:lnTo>
                  <a:lnTo>
                    <a:pt x="193172" y="38620"/>
                  </a:lnTo>
                  <a:lnTo>
                    <a:pt x="193568" y="36880"/>
                  </a:lnTo>
                  <a:close/>
                </a:path>
                <a:path w="1125220" h="49529">
                  <a:moveTo>
                    <a:pt x="199313" y="39598"/>
                  </a:moveTo>
                  <a:lnTo>
                    <a:pt x="197192" y="42265"/>
                  </a:lnTo>
                  <a:lnTo>
                    <a:pt x="195224" y="43980"/>
                  </a:lnTo>
                  <a:lnTo>
                    <a:pt x="199147" y="43980"/>
                  </a:lnTo>
                  <a:lnTo>
                    <a:pt x="201079" y="40881"/>
                  </a:lnTo>
                  <a:lnTo>
                    <a:pt x="199313" y="39598"/>
                  </a:lnTo>
                  <a:close/>
                </a:path>
                <a:path w="1125220" h="49529">
                  <a:moveTo>
                    <a:pt x="186218" y="38975"/>
                  </a:moveTo>
                  <a:lnTo>
                    <a:pt x="183934" y="41643"/>
                  </a:lnTo>
                  <a:lnTo>
                    <a:pt x="181152" y="43611"/>
                  </a:lnTo>
                  <a:lnTo>
                    <a:pt x="184974" y="43611"/>
                  </a:lnTo>
                  <a:lnTo>
                    <a:pt x="185534" y="42817"/>
                  </a:lnTo>
                  <a:lnTo>
                    <a:pt x="185644" y="41846"/>
                  </a:lnTo>
                  <a:lnTo>
                    <a:pt x="185750" y="41135"/>
                  </a:lnTo>
                  <a:lnTo>
                    <a:pt x="186218" y="38975"/>
                  </a:lnTo>
                  <a:close/>
                </a:path>
                <a:path w="1125220" h="49529">
                  <a:moveTo>
                    <a:pt x="188010" y="36880"/>
                  </a:moveTo>
                  <a:lnTo>
                    <a:pt x="186218" y="38975"/>
                  </a:lnTo>
                  <a:lnTo>
                    <a:pt x="185750" y="41135"/>
                  </a:lnTo>
                  <a:lnTo>
                    <a:pt x="185644" y="41846"/>
                  </a:lnTo>
                  <a:lnTo>
                    <a:pt x="185534" y="42817"/>
                  </a:lnTo>
                  <a:lnTo>
                    <a:pt x="188493" y="38620"/>
                  </a:lnTo>
                  <a:lnTo>
                    <a:pt x="188010" y="36880"/>
                  </a:lnTo>
                  <a:close/>
                </a:path>
                <a:path w="1125220" h="49529">
                  <a:moveTo>
                    <a:pt x="189931" y="21831"/>
                  </a:moveTo>
                  <a:lnTo>
                    <a:pt x="186218" y="38975"/>
                  </a:lnTo>
                  <a:lnTo>
                    <a:pt x="188010" y="36880"/>
                  </a:lnTo>
                  <a:lnTo>
                    <a:pt x="193568" y="36880"/>
                  </a:lnTo>
                  <a:lnTo>
                    <a:pt x="196690" y="23164"/>
                  </a:lnTo>
                  <a:lnTo>
                    <a:pt x="191731" y="23164"/>
                  </a:lnTo>
                  <a:lnTo>
                    <a:pt x="190169" y="21958"/>
                  </a:lnTo>
                  <a:lnTo>
                    <a:pt x="189931" y="21831"/>
                  </a:lnTo>
                  <a:close/>
                </a:path>
                <a:path w="1125220" h="49529">
                  <a:moveTo>
                    <a:pt x="193292" y="18150"/>
                  </a:moveTo>
                  <a:lnTo>
                    <a:pt x="190360" y="19850"/>
                  </a:lnTo>
                  <a:lnTo>
                    <a:pt x="189931" y="21831"/>
                  </a:lnTo>
                  <a:lnTo>
                    <a:pt x="190169" y="21958"/>
                  </a:lnTo>
                  <a:lnTo>
                    <a:pt x="191731" y="23164"/>
                  </a:lnTo>
                  <a:lnTo>
                    <a:pt x="195097" y="20751"/>
                  </a:lnTo>
                  <a:lnTo>
                    <a:pt x="193357" y="18211"/>
                  </a:lnTo>
                  <a:close/>
                </a:path>
                <a:path w="1125220" h="49529">
                  <a:moveTo>
                    <a:pt x="197040" y="15976"/>
                  </a:moveTo>
                  <a:lnTo>
                    <a:pt x="193292" y="18150"/>
                  </a:lnTo>
                  <a:lnTo>
                    <a:pt x="195097" y="20751"/>
                  </a:lnTo>
                  <a:lnTo>
                    <a:pt x="191731" y="23164"/>
                  </a:lnTo>
                  <a:lnTo>
                    <a:pt x="196690" y="23164"/>
                  </a:lnTo>
                  <a:lnTo>
                    <a:pt x="198170" y="16662"/>
                  </a:lnTo>
                  <a:lnTo>
                    <a:pt x="197040" y="15976"/>
                  </a:lnTo>
                  <a:close/>
                </a:path>
                <a:path w="1125220" h="49529">
                  <a:moveTo>
                    <a:pt x="190129" y="20916"/>
                  </a:moveTo>
                  <a:lnTo>
                    <a:pt x="188201" y="20916"/>
                  </a:lnTo>
                  <a:lnTo>
                    <a:pt x="189931" y="21831"/>
                  </a:lnTo>
                  <a:lnTo>
                    <a:pt x="190129" y="20916"/>
                  </a:lnTo>
                  <a:close/>
                </a:path>
                <a:path w="1125220" h="49529">
                  <a:moveTo>
                    <a:pt x="233045" y="21831"/>
                  </a:moveTo>
                  <a:lnTo>
                    <a:pt x="224840" y="21831"/>
                  </a:lnTo>
                  <a:lnTo>
                    <a:pt x="225602" y="22491"/>
                  </a:lnTo>
                  <a:lnTo>
                    <a:pt x="225602" y="25526"/>
                  </a:lnTo>
                  <a:lnTo>
                    <a:pt x="225183" y="27457"/>
                  </a:lnTo>
                  <a:lnTo>
                    <a:pt x="222084" y="40106"/>
                  </a:lnTo>
                  <a:lnTo>
                    <a:pt x="221493" y="42417"/>
                  </a:lnTo>
                  <a:lnTo>
                    <a:pt x="221139" y="43599"/>
                  </a:lnTo>
                  <a:lnTo>
                    <a:pt x="221018" y="47828"/>
                  </a:lnTo>
                  <a:lnTo>
                    <a:pt x="222516" y="49148"/>
                  </a:lnTo>
                  <a:lnTo>
                    <a:pt x="230022" y="49148"/>
                  </a:lnTo>
                  <a:lnTo>
                    <a:pt x="234365" y="44970"/>
                  </a:lnTo>
                  <a:lnTo>
                    <a:pt x="234976" y="43980"/>
                  </a:lnTo>
                  <a:lnTo>
                    <a:pt x="228854" y="43980"/>
                  </a:lnTo>
                  <a:lnTo>
                    <a:pt x="228462" y="43599"/>
                  </a:lnTo>
                  <a:lnTo>
                    <a:pt x="228396" y="42011"/>
                  </a:lnTo>
                  <a:lnTo>
                    <a:pt x="228727" y="40893"/>
                  </a:lnTo>
                  <a:lnTo>
                    <a:pt x="232698" y="24777"/>
                  </a:lnTo>
                  <a:lnTo>
                    <a:pt x="232952" y="23634"/>
                  </a:lnTo>
                  <a:lnTo>
                    <a:pt x="233045" y="21831"/>
                  </a:lnTo>
                  <a:close/>
                </a:path>
                <a:path w="1125220" h="49529">
                  <a:moveTo>
                    <a:pt x="215590" y="21450"/>
                  </a:moveTo>
                  <a:lnTo>
                    <a:pt x="208661" y="21450"/>
                  </a:lnTo>
                  <a:lnTo>
                    <a:pt x="210947" y="22859"/>
                  </a:lnTo>
                  <a:lnTo>
                    <a:pt x="208364" y="22859"/>
                  </a:lnTo>
                  <a:lnTo>
                    <a:pt x="203047" y="48120"/>
                  </a:lnTo>
                  <a:lnTo>
                    <a:pt x="203835" y="48742"/>
                  </a:lnTo>
                  <a:lnTo>
                    <a:pt x="210172" y="48234"/>
                  </a:lnTo>
                  <a:lnTo>
                    <a:pt x="211836" y="39090"/>
                  </a:lnTo>
                  <a:lnTo>
                    <a:pt x="214380" y="27406"/>
                  </a:lnTo>
                  <a:lnTo>
                    <a:pt x="213753" y="27406"/>
                  </a:lnTo>
                  <a:lnTo>
                    <a:pt x="213906" y="24777"/>
                  </a:lnTo>
                  <a:lnTo>
                    <a:pt x="215208" y="23410"/>
                  </a:lnTo>
                  <a:lnTo>
                    <a:pt x="215315" y="22859"/>
                  </a:lnTo>
                  <a:lnTo>
                    <a:pt x="210947" y="22859"/>
                  </a:lnTo>
                  <a:lnTo>
                    <a:pt x="208422" y="22582"/>
                  </a:lnTo>
                  <a:lnTo>
                    <a:pt x="215369" y="22582"/>
                  </a:lnTo>
                  <a:lnTo>
                    <a:pt x="215590" y="21450"/>
                  </a:lnTo>
                  <a:close/>
                </a:path>
                <a:path w="1125220" h="49529">
                  <a:moveTo>
                    <a:pt x="235127" y="39623"/>
                  </a:moveTo>
                  <a:lnTo>
                    <a:pt x="232930" y="42417"/>
                  </a:lnTo>
                  <a:lnTo>
                    <a:pt x="230911" y="43980"/>
                  </a:lnTo>
                  <a:lnTo>
                    <a:pt x="234976" y="43980"/>
                  </a:lnTo>
                  <a:lnTo>
                    <a:pt x="236880" y="40893"/>
                  </a:lnTo>
                  <a:lnTo>
                    <a:pt x="235127" y="39623"/>
                  </a:lnTo>
                  <a:close/>
                </a:path>
                <a:path w="1125220" h="49529">
                  <a:moveTo>
                    <a:pt x="215208" y="23410"/>
                  </a:moveTo>
                  <a:lnTo>
                    <a:pt x="213906" y="24777"/>
                  </a:lnTo>
                  <a:lnTo>
                    <a:pt x="213753" y="27406"/>
                  </a:lnTo>
                  <a:lnTo>
                    <a:pt x="214530" y="26715"/>
                  </a:lnTo>
                  <a:lnTo>
                    <a:pt x="215208" y="23410"/>
                  </a:lnTo>
                  <a:close/>
                </a:path>
                <a:path w="1125220" h="49529">
                  <a:moveTo>
                    <a:pt x="214530" y="26715"/>
                  </a:moveTo>
                  <a:lnTo>
                    <a:pt x="213753" y="27406"/>
                  </a:lnTo>
                  <a:lnTo>
                    <a:pt x="214380" y="27406"/>
                  </a:lnTo>
                  <a:lnTo>
                    <a:pt x="214530" y="26715"/>
                  </a:lnTo>
                  <a:close/>
                </a:path>
                <a:path w="1125220" h="49529">
                  <a:moveTo>
                    <a:pt x="231254" y="16382"/>
                  </a:moveTo>
                  <a:lnTo>
                    <a:pt x="224091" y="16382"/>
                  </a:lnTo>
                  <a:lnTo>
                    <a:pt x="218528" y="19926"/>
                  </a:lnTo>
                  <a:lnTo>
                    <a:pt x="215208" y="23410"/>
                  </a:lnTo>
                  <a:lnTo>
                    <a:pt x="214789" y="25526"/>
                  </a:lnTo>
                  <a:lnTo>
                    <a:pt x="214530" y="26715"/>
                  </a:lnTo>
                  <a:lnTo>
                    <a:pt x="217995" y="23634"/>
                  </a:lnTo>
                  <a:lnTo>
                    <a:pt x="221386" y="21831"/>
                  </a:lnTo>
                  <a:lnTo>
                    <a:pt x="233045" y="21831"/>
                  </a:lnTo>
                  <a:lnTo>
                    <a:pt x="233045" y="18021"/>
                  </a:lnTo>
                  <a:lnTo>
                    <a:pt x="231254" y="16382"/>
                  </a:lnTo>
                  <a:close/>
                </a:path>
                <a:path w="1125220" h="49529">
                  <a:moveTo>
                    <a:pt x="208661" y="21450"/>
                  </a:moveTo>
                  <a:lnTo>
                    <a:pt x="208422" y="22582"/>
                  </a:lnTo>
                  <a:lnTo>
                    <a:pt x="210947" y="22859"/>
                  </a:lnTo>
                  <a:lnTo>
                    <a:pt x="208661" y="21450"/>
                  </a:lnTo>
                  <a:close/>
                </a:path>
                <a:path w="1125220" h="49529">
                  <a:moveTo>
                    <a:pt x="215392" y="16344"/>
                  </a:moveTo>
                  <a:lnTo>
                    <a:pt x="203314" y="19824"/>
                  </a:lnTo>
                  <a:lnTo>
                    <a:pt x="202984" y="21983"/>
                  </a:lnTo>
                  <a:lnTo>
                    <a:pt x="208422" y="22582"/>
                  </a:lnTo>
                  <a:lnTo>
                    <a:pt x="208661" y="21450"/>
                  </a:lnTo>
                  <a:lnTo>
                    <a:pt x="215590" y="21450"/>
                  </a:lnTo>
                  <a:lnTo>
                    <a:pt x="216420" y="17183"/>
                  </a:lnTo>
                  <a:lnTo>
                    <a:pt x="215392" y="16344"/>
                  </a:lnTo>
                  <a:close/>
                </a:path>
                <a:path w="1125220" h="49529">
                  <a:moveTo>
                    <a:pt x="261391" y="16382"/>
                  </a:moveTo>
                  <a:lnTo>
                    <a:pt x="258749" y="16382"/>
                  </a:lnTo>
                  <a:lnTo>
                    <a:pt x="251726" y="18604"/>
                  </a:lnTo>
                  <a:lnTo>
                    <a:pt x="244967" y="24345"/>
                  </a:lnTo>
                  <a:lnTo>
                    <a:pt x="239879" y="32220"/>
                  </a:lnTo>
                  <a:lnTo>
                    <a:pt x="237888" y="40766"/>
                  </a:lnTo>
                  <a:lnTo>
                    <a:pt x="237871" y="46824"/>
                  </a:lnTo>
                  <a:lnTo>
                    <a:pt x="241033" y="49148"/>
                  </a:lnTo>
                  <a:lnTo>
                    <a:pt x="248831" y="49148"/>
                  </a:lnTo>
                  <a:lnTo>
                    <a:pt x="254266" y="44564"/>
                  </a:lnTo>
                  <a:lnTo>
                    <a:pt x="254938" y="43611"/>
                  </a:lnTo>
                  <a:lnTo>
                    <a:pt x="246481" y="43611"/>
                  </a:lnTo>
                  <a:lnTo>
                    <a:pt x="245065" y="41884"/>
                  </a:lnTo>
                  <a:lnTo>
                    <a:pt x="245033" y="32689"/>
                  </a:lnTo>
                  <a:lnTo>
                    <a:pt x="247294" y="26885"/>
                  </a:lnTo>
                  <a:lnTo>
                    <a:pt x="250355" y="23901"/>
                  </a:lnTo>
                  <a:lnTo>
                    <a:pt x="252349" y="21907"/>
                  </a:lnTo>
                  <a:lnTo>
                    <a:pt x="254431" y="20916"/>
                  </a:lnTo>
                  <a:lnTo>
                    <a:pt x="260093" y="20916"/>
                  </a:lnTo>
                  <a:lnTo>
                    <a:pt x="260324" y="19850"/>
                  </a:lnTo>
                  <a:lnTo>
                    <a:pt x="263258" y="18152"/>
                  </a:lnTo>
                  <a:lnTo>
                    <a:pt x="261391" y="16382"/>
                  </a:lnTo>
                  <a:close/>
                </a:path>
                <a:path w="1125220" h="49529">
                  <a:moveTo>
                    <a:pt x="263532" y="36880"/>
                  </a:moveTo>
                  <a:lnTo>
                    <a:pt x="257975" y="36880"/>
                  </a:lnTo>
                  <a:lnTo>
                    <a:pt x="258457" y="38620"/>
                  </a:lnTo>
                  <a:lnTo>
                    <a:pt x="255511" y="42799"/>
                  </a:lnTo>
                  <a:lnTo>
                    <a:pt x="255511" y="47599"/>
                  </a:lnTo>
                  <a:lnTo>
                    <a:pt x="257352" y="49148"/>
                  </a:lnTo>
                  <a:lnTo>
                    <a:pt x="264426" y="49148"/>
                  </a:lnTo>
                  <a:lnTo>
                    <a:pt x="268605" y="44792"/>
                  </a:lnTo>
                  <a:lnTo>
                    <a:pt x="269111" y="43980"/>
                  </a:lnTo>
                  <a:lnTo>
                    <a:pt x="262991" y="43980"/>
                  </a:lnTo>
                  <a:lnTo>
                    <a:pt x="262420" y="43497"/>
                  </a:lnTo>
                  <a:lnTo>
                    <a:pt x="262463" y="41643"/>
                  </a:lnTo>
                  <a:lnTo>
                    <a:pt x="262623" y="40766"/>
                  </a:lnTo>
                  <a:lnTo>
                    <a:pt x="263532" y="36880"/>
                  </a:lnTo>
                  <a:close/>
                </a:path>
                <a:path w="1125220" h="49529">
                  <a:moveTo>
                    <a:pt x="269278" y="39598"/>
                  </a:moveTo>
                  <a:lnTo>
                    <a:pt x="267169" y="42265"/>
                  </a:lnTo>
                  <a:lnTo>
                    <a:pt x="265188" y="43980"/>
                  </a:lnTo>
                  <a:lnTo>
                    <a:pt x="269111" y="43980"/>
                  </a:lnTo>
                  <a:lnTo>
                    <a:pt x="271043" y="40881"/>
                  </a:lnTo>
                  <a:lnTo>
                    <a:pt x="269278" y="39598"/>
                  </a:lnTo>
                  <a:close/>
                </a:path>
                <a:path w="1125220" h="49529">
                  <a:moveTo>
                    <a:pt x="256176" y="38988"/>
                  </a:moveTo>
                  <a:lnTo>
                    <a:pt x="253911" y="41643"/>
                  </a:lnTo>
                  <a:lnTo>
                    <a:pt x="251129" y="43611"/>
                  </a:lnTo>
                  <a:lnTo>
                    <a:pt x="254938" y="43611"/>
                  </a:lnTo>
                  <a:lnTo>
                    <a:pt x="255511" y="42799"/>
                  </a:lnTo>
                  <a:lnTo>
                    <a:pt x="255621" y="41846"/>
                  </a:lnTo>
                  <a:lnTo>
                    <a:pt x="255727" y="41135"/>
                  </a:lnTo>
                  <a:lnTo>
                    <a:pt x="256176" y="38988"/>
                  </a:lnTo>
                  <a:close/>
                </a:path>
                <a:path w="1125220" h="49529">
                  <a:moveTo>
                    <a:pt x="257975" y="36880"/>
                  </a:moveTo>
                  <a:lnTo>
                    <a:pt x="256176" y="38988"/>
                  </a:lnTo>
                  <a:lnTo>
                    <a:pt x="255727" y="41135"/>
                  </a:lnTo>
                  <a:lnTo>
                    <a:pt x="255621" y="41846"/>
                  </a:lnTo>
                  <a:lnTo>
                    <a:pt x="255511" y="42799"/>
                  </a:lnTo>
                  <a:lnTo>
                    <a:pt x="258457" y="38620"/>
                  </a:lnTo>
                  <a:lnTo>
                    <a:pt x="257975" y="36880"/>
                  </a:lnTo>
                  <a:close/>
                </a:path>
                <a:path w="1125220" h="49529">
                  <a:moveTo>
                    <a:pt x="259895" y="21831"/>
                  </a:moveTo>
                  <a:lnTo>
                    <a:pt x="256176" y="38988"/>
                  </a:lnTo>
                  <a:lnTo>
                    <a:pt x="257975" y="36880"/>
                  </a:lnTo>
                  <a:lnTo>
                    <a:pt x="263532" y="36880"/>
                  </a:lnTo>
                  <a:lnTo>
                    <a:pt x="266654" y="23164"/>
                  </a:lnTo>
                  <a:lnTo>
                    <a:pt x="261696" y="23164"/>
                  </a:lnTo>
                  <a:lnTo>
                    <a:pt x="260134" y="21958"/>
                  </a:lnTo>
                  <a:lnTo>
                    <a:pt x="259895" y="21831"/>
                  </a:lnTo>
                  <a:close/>
                </a:path>
                <a:path w="1125220" h="49529">
                  <a:moveTo>
                    <a:pt x="263258" y="18152"/>
                  </a:moveTo>
                  <a:lnTo>
                    <a:pt x="260324" y="19850"/>
                  </a:lnTo>
                  <a:lnTo>
                    <a:pt x="259895" y="21831"/>
                  </a:lnTo>
                  <a:lnTo>
                    <a:pt x="260134" y="21958"/>
                  </a:lnTo>
                  <a:lnTo>
                    <a:pt x="261696" y="23164"/>
                  </a:lnTo>
                  <a:lnTo>
                    <a:pt x="265074" y="20751"/>
                  </a:lnTo>
                  <a:lnTo>
                    <a:pt x="263321" y="18211"/>
                  </a:lnTo>
                  <a:close/>
                </a:path>
                <a:path w="1125220" h="49529">
                  <a:moveTo>
                    <a:pt x="267017" y="15976"/>
                  </a:moveTo>
                  <a:lnTo>
                    <a:pt x="263258" y="18152"/>
                  </a:lnTo>
                  <a:lnTo>
                    <a:pt x="265074" y="20751"/>
                  </a:lnTo>
                  <a:lnTo>
                    <a:pt x="261696" y="23164"/>
                  </a:lnTo>
                  <a:lnTo>
                    <a:pt x="266654" y="23164"/>
                  </a:lnTo>
                  <a:lnTo>
                    <a:pt x="268135" y="16662"/>
                  </a:lnTo>
                  <a:lnTo>
                    <a:pt x="267017" y="15976"/>
                  </a:lnTo>
                  <a:close/>
                </a:path>
                <a:path w="1125220" h="49529">
                  <a:moveTo>
                    <a:pt x="260093" y="20916"/>
                  </a:moveTo>
                  <a:lnTo>
                    <a:pt x="258178" y="20916"/>
                  </a:lnTo>
                  <a:lnTo>
                    <a:pt x="259895" y="21831"/>
                  </a:lnTo>
                  <a:lnTo>
                    <a:pt x="260093" y="20916"/>
                  </a:lnTo>
                  <a:close/>
                </a:path>
                <a:path w="1125220" h="49529">
                  <a:moveTo>
                    <a:pt x="295084" y="17030"/>
                  </a:moveTo>
                  <a:lnTo>
                    <a:pt x="287235" y="47828"/>
                  </a:lnTo>
                  <a:lnTo>
                    <a:pt x="289052" y="49148"/>
                  </a:lnTo>
                  <a:lnTo>
                    <a:pt x="296443" y="49148"/>
                  </a:lnTo>
                  <a:lnTo>
                    <a:pt x="300531" y="44970"/>
                  </a:lnTo>
                  <a:lnTo>
                    <a:pt x="301164" y="43980"/>
                  </a:lnTo>
                  <a:lnTo>
                    <a:pt x="295148" y="43980"/>
                  </a:lnTo>
                  <a:lnTo>
                    <a:pt x="294619" y="43586"/>
                  </a:lnTo>
                  <a:lnTo>
                    <a:pt x="294678" y="40766"/>
                  </a:lnTo>
                  <a:lnTo>
                    <a:pt x="298848" y="20847"/>
                  </a:lnTo>
                  <a:lnTo>
                    <a:pt x="294728" y="20726"/>
                  </a:lnTo>
                  <a:lnTo>
                    <a:pt x="298873" y="20726"/>
                  </a:lnTo>
                  <a:lnTo>
                    <a:pt x="299591" y="17297"/>
                  </a:lnTo>
                  <a:lnTo>
                    <a:pt x="295084" y="17297"/>
                  </a:lnTo>
                  <a:lnTo>
                    <a:pt x="295084" y="17030"/>
                  </a:lnTo>
                  <a:close/>
                </a:path>
                <a:path w="1125220" h="49529">
                  <a:moveTo>
                    <a:pt x="328676" y="16382"/>
                  </a:moveTo>
                  <a:lnTo>
                    <a:pt x="323710" y="16382"/>
                  </a:lnTo>
                  <a:lnTo>
                    <a:pt x="316685" y="18093"/>
                  </a:lnTo>
                  <a:lnTo>
                    <a:pt x="310962" y="22666"/>
                  </a:lnTo>
                  <a:lnTo>
                    <a:pt x="307111" y="29263"/>
                  </a:lnTo>
                  <a:lnTo>
                    <a:pt x="305793" y="36540"/>
                  </a:lnTo>
                  <a:lnTo>
                    <a:pt x="305741" y="45008"/>
                  </a:lnTo>
                  <a:lnTo>
                    <a:pt x="310045" y="49148"/>
                  </a:lnTo>
                  <a:lnTo>
                    <a:pt x="322110" y="49148"/>
                  </a:lnTo>
                  <a:lnTo>
                    <a:pt x="326758" y="44805"/>
                  </a:lnTo>
                  <a:lnTo>
                    <a:pt x="327456" y="43586"/>
                  </a:lnTo>
                  <a:lnTo>
                    <a:pt x="314947" y="43586"/>
                  </a:lnTo>
                  <a:lnTo>
                    <a:pt x="312483" y="41071"/>
                  </a:lnTo>
                  <a:lnTo>
                    <a:pt x="312483" y="37350"/>
                  </a:lnTo>
                  <a:lnTo>
                    <a:pt x="309880" y="37350"/>
                  </a:lnTo>
                  <a:lnTo>
                    <a:pt x="309676" y="34924"/>
                  </a:lnTo>
                  <a:lnTo>
                    <a:pt x="312371" y="34239"/>
                  </a:lnTo>
                  <a:lnTo>
                    <a:pt x="312483" y="26885"/>
                  </a:lnTo>
                  <a:lnTo>
                    <a:pt x="318592" y="19532"/>
                  </a:lnTo>
                  <a:lnTo>
                    <a:pt x="331419" y="19532"/>
                  </a:lnTo>
                  <a:lnTo>
                    <a:pt x="331419" y="18859"/>
                  </a:lnTo>
                  <a:lnTo>
                    <a:pt x="328676" y="16382"/>
                  </a:lnTo>
                  <a:close/>
                </a:path>
                <a:path w="1125220" h="49529">
                  <a:moveTo>
                    <a:pt x="301358" y="39623"/>
                  </a:moveTo>
                  <a:lnTo>
                    <a:pt x="298983" y="42532"/>
                  </a:lnTo>
                  <a:lnTo>
                    <a:pt x="297281" y="43980"/>
                  </a:lnTo>
                  <a:lnTo>
                    <a:pt x="301164" y="43980"/>
                  </a:lnTo>
                  <a:lnTo>
                    <a:pt x="303136" y="40893"/>
                  </a:lnTo>
                  <a:lnTo>
                    <a:pt x="301358" y="39623"/>
                  </a:lnTo>
                  <a:close/>
                </a:path>
                <a:path w="1125220" h="49529">
                  <a:moveTo>
                    <a:pt x="327799" y="38874"/>
                  </a:moveTo>
                  <a:lnTo>
                    <a:pt x="325920" y="41224"/>
                  </a:lnTo>
                  <a:lnTo>
                    <a:pt x="322986" y="43586"/>
                  </a:lnTo>
                  <a:lnTo>
                    <a:pt x="327456" y="43586"/>
                  </a:lnTo>
                  <a:lnTo>
                    <a:pt x="329450" y="40106"/>
                  </a:lnTo>
                  <a:lnTo>
                    <a:pt x="327799" y="38874"/>
                  </a:lnTo>
                  <a:close/>
                </a:path>
                <a:path w="1125220" h="49529">
                  <a:moveTo>
                    <a:pt x="312483" y="34211"/>
                  </a:moveTo>
                  <a:lnTo>
                    <a:pt x="309676" y="34924"/>
                  </a:lnTo>
                  <a:lnTo>
                    <a:pt x="309880" y="37350"/>
                  </a:lnTo>
                  <a:lnTo>
                    <a:pt x="312483" y="36540"/>
                  </a:lnTo>
                  <a:lnTo>
                    <a:pt x="312483" y="34211"/>
                  </a:lnTo>
                  <a:close/>
                </a:path>
                <a:path w="1125220" h="49529">
                  <a:moveTo>
                    <a:pt x="312483" y="36540"/>
                  </a:moveTo>
                  <a:lnTo>
                    <a:pt x="309880" y="37350"/>
                  </a:lnTo>
                  <a:lnTo>
                    <a:pt x="312483" y="37350"/>
                  </a:lnTo>
                  <a:lnTo>
                    <a:pt x="312483" y="36540"/>
                  </a:lnTo>
                  <a:close/>
                </a:path>
                <a:path w="1125220" h="49529">
                  <a:moveTo>
                    <a:pt x="331419" y="19532"/>
                  </a:moveTo>
                  <a:lnTo>
                    <a:pt x="324256" y="19532"/>
                  </a:lnTo>
                  <a:lnTo>
                    <a:pt x="325486" y="20726"/>
                  </a:lnTo>
                  <a:lnTo>
                    <a:pt x="325539" y="26898"/>
                  </a:lnTo>
                  <a:lnTo>
                    <a:pt x="321665" y="31876"/>
                  </a:lnTo>
                  <a:lnTo>
                    <a:pt x="312483" y="34211"/>
                  </a:lnTo>
                  <a:lnTo>
                    <a:pt x="312483" y="36540"/>
                  </a:lnTo>
                  <a:lnTo>
                    <a:pt x="319925" y="34211"/>
                  </a:lnTo>
                  <a:lnTo>
                    <a:pt x="326540" y="30618"/>
                  </a:lnTo>
                  <a:lnTo>
                    <a:pt x="330262" y="26736"/>
                  </a:lnTo>
                  <a:lnTo>
                    <a:pt x="331419" y="22847"/>
                  </a:lnTo>
                  <a:lnTo>
                    <a:pt x="331419" y="19532"/>
                  </a:lnTo>
                  <a:close/>
                </a:path>
                <a:path w="1125220" h="49529">
                  <a:moveTo>
                    <a:pt x="307022" y="17297"/>
                  </a:moveTo>
                  <a:lnTo>
                    <a:pt x="299591" y="17297"/>
                  </a:lnTo>
                  <a:lnTo>
                    <a:pt x="298848" y="20847"/>
                  </a:lnTo>
                  <a:lnTo>
                    <a:pt x="306438" y="21069"/>
                  </a:lnTo>
                  <a:lnTo>
                    <a:pt x="307022" y="17297"/>
                  </a:lnTo>
                  <a:close/>
                </a:path>
                <a:path w="1125220" h="49529">
                  <a:moveTo>
                    <a:pt x="298873" y="20726"/>
                  </a:moveTo>
                  <a:lnTo>
                    <a:pt x="294728" y="20726"/>
                  </a:lnTo>
                  <a:lnTo>
                    <a:pt x="298848" y="20847"/>
                  </a:lnTo>
                  <a:close/>
                </a:path>
                <a:path w="1125220" h="49529">
                  <a:moveTo>
                    <a:pt x="293168" y="17229"/>
                  </a:moveTo>
                  <a:lnTo>
                    <a:pt x="286867" y="17881"/>
                  </a:lnTo>
                  <a:lnTo>
                    <a:pt x="286359" y="20726"/>
                  </a:lnTo>
                  <a:lnTo>
                    <a:pt x="292080" y="20726"/>
                  </a:lnTo>
                  <a:lnTo>
                    <a:pt x="292486" y="18859"/>
                  </a:lnTo>
                  <a:lnTo>
                    <a:pt x="293168" y="17229"/>
                  </a:lnTo>
                  <a:close/>
                </a:path>
                <a:path w="1125220" h="49529">
                  <a:moveTo>
                    <a:pt x="299647" y="17030"/>
                  </a:moveTo>
                  <a:lnTo>
                    <a:pt x="295084" y="17030"/>
                  </a:lnTo>
                  <a:lnTo>
                    <a:pt x="295084" y="17297"/>
                  </a:lnTo>
                  <a:lnTo>
                    <a:pt x="299591" y="17297"/>
                  </a:lnTo>
                  <a:lnTo>
                    <a:pt x="299647" y="17030"/>
                  </a:lnTo>
                  <a:close/>
                </a:path>
                <a:path w="1125220" h="49529">
                  <a:moveTo>
                    <a:pt x="301434" y="8496"/>
                  </a:moveTo>
                  <a:lnTo>
                    <a:pt x="296824" y="8496"/>
                  </a:lnTo>
                  <a:lnTo>
                    <a:pt x="293168" y="17229"/>
                  </a:lnTo>
                  <a:lnTo>
                    <a:pt x="295084" y="17030"/>
                  </a:lnTo>
                  <a:lnTo>
                    <a:pt x="299647" y="17030"/>
                  </a:lnTo>
                  <a:lnTo>
                    <a:pt x="301434" y="8496"/>
                  </a:lnTo>
                  <a:close/>
                </a:path>
                <a:path w="1125220" h="49529">
                  <a:moveTo>
                    <a:pt x="358708" y="22021"/>
                  </a:moveTo>
                  <a:lnTo>
                    <a:pt x="351015" y="22021"/>
                  </a:lnTo>
                  <a:lnTo>
                    <a:pt x="351574" y="22288"/>
                  </a:lnTo>
                  <a:lnTo>
                    <a:pt x="352780" y="31407"/>
                  </a:lnTo>
                  <a:lnTo>
                    <a:pt x="353542" y="38874"/>
                  </a:lnTo>
                  <a:lnTo>
                    <a:pt x="353987" y="48310"/>
                  </a:lnTo>
                  <a:lnTo>
                    <a:pt x="354545" y="48742"/>
                  </a:lnTo>
                  <a:lnTo>
                    <a:pt x="358114" y="48399"/>
                  </a:lnTo>
                  <a:lnTo>
                    <a:pt x="361810" y="43014"/>
                  </a:lnTo>
                  <a:lnTo>
                    <a:pt x="360032" y="43014"/>
                  </a:lnTo>
                  <a:lnTo>
                    <a:pt x="358597" y="42659"/>
                  </a:lnTo>
                  <a:lnTo>
                    <a:pt x="359966" y="40354"/>
                  </a:lnTo>
                  <a:lnTo>
                    <a:pt x="359854" y="35826"/>
                  </a:lnTo>
                  <a:lnTo>
                    <a:pt x="359486" y="27584"/>
                  </a:lnTo>
                  <a:lnTo>
                    <a:pt x="358708" y="22021"/>
                  </a:lnTo>
                  <a:close/>
                </a:path>
                <a:path w="1125220" h="49529">
                  <a:moveTo>
                    <a:pt x="376480" y="25095"/>
                  </a:moveTo>
                  <a:lnTo>
                    <a:pt x="371729" y="25095"/>
                  </a:lnTo>
                  <a:lnTo>
                    <a:pt x="369881" y="28739"/>
                  </a:lnTo>
                  <a:lnTo>
                    <a:pt x="370014" y="29679"/>
                  </a:lnTo>
                  <a:lnTo>
                    <a:pt x="370967" y="44043"/>
                  </a:lnTo>
                  <a:lnTo>
                    <a:pt x="371424" y="48310"/>
                  </a:lnTo>
                  <a:lnTo>
                    <a:pt x="371995" y="48742"/>
                  </a:lnTo>
                  <a:lnTo>
                    <a:pt x="375272" y="48399"/>
                  </a:lnTo>
                  <a:lnTo>
                    <a:pt x="380208" y="43243"/>
                  </a:lnTo>
                  <a:lnTo>
                    <a:pt x="377812" y="43243"/>
                  </a:lnTo>
                  <a:lnTo>
                    <a:pt x="376783" y="42798"/>
                  </a:lnTo>
                  <a:lnTo>
                    <a:pt x="377677" y="41654"/>
                  </a:lnTo>
                  <a:lnTo>
                    <a:pt x="377321" y="37299"/>
                  </a:lnTo>
                  <a:lnTo>
                    <a:pt x="376480" y="25095"/>
                  </a:lnTo>
                  <a:close/>
                </a:path>
                <a:path w="1125220" h="49529">
                  <a:moveTo>
                    <a:pt x="377677" y="41654"/>
                  </a:moveTo>
                  <a:lnTo>
                    <a:pt x="376783" y="42798"/>
                  </a:lnTo>
                  <a:lnTo>
                    <a:pt x="377812" y="43243"/>
                  </a:lnTo>
                  <a:lnTo>
                    <a:pt x="377677" y="41654"/>
                  </a:lnTo>
                  <a:close/>
                </a:path>
                <a:path w="1125220" h="49529">
                  <a:moveTo>
                    <a:pt x="386978" y="27496"/>
                  </a:moveTo>
                  <a:lnTo>
                    <a:pt x="384086" y="32702"/>
                  </a:lnTo>
                  <a:lnTo>
                    <a:pt x="381076" y="37299"/>
                  </a:lnTo>
                  <a:lnTo>
                    <a:pt x="377745" y="41567"/>
                  </a:lnTo>
                  <a:lnTo>
                    <a:pt x="377756" y="42592"/>
                  </a:lnTo>
                  <a:lnTo>
                    <a:pt x="377812" y="43243"/>
                  </a:lnTo>
                  <a:lnTo>
                    <a:pt x="380208" y="43243"/>
                  </a:lnTo>
                  <a:lnTo>
                    <a:pt x="381812" y="41567"/>
                  </a:lnTo>
                  <a:lnTo>
                    <a:pt x="387172" y="34251"/>
                  </a:lnTo>
                  <a:lnTo>
                    <a:pt x="389283" y="30289"/>
                  </a:lnTo>
                  <a:lnTo>
                    <a:pt x="387769" y="30289"/>
                  </a:lnTo>
                  <a:lnTo>
                    <a:pt x="386978" y="27496"/>
                  </a:lnTo>
                  <a:close/>
                </a:path>
                <a:path w="1125220" h="49529">
                  <a:moveTo>
                    <a:pt x="359966" y="40354"/>
                  </a:moveTo>
                  <a:lnTo>
                    <a:pt x="358597" y="42659"/>
                  </a:lnTo>
                  <a:lnTo>
                    <a:pt x="360032" y="43014"/>
                  </a:lnTo>
                  <a:lnTo>
                    <a:pt x="359966" y="40354"/>
                  </a:lnTo>
                  <a:close/>
                </a:path>
                <a:path w="1125220" h="49529">
                  <a:moveTo>
                    <a:pt x="375869" y="17500"/>
                  </a:moveTo>
                  <a:lnTo>
                    <a:pt x="371754" y="17500"/>
                  </a:lnTo>
                  <a:lnTo>
                    <a:pt x="368510" y="24536"/>
                  </a:lnTo>
                  <a:lnTo>
                    <a:pt x="365371" y="30780"/>
                  </a:lnTo>
                  <a:lnTo>
                    <a:pt x="362026" y="36886"/>
                  </a:lnTo>
                  <a:lnTo>
                    <a:pt x="359966" y="40354"/>
                  </a:lnTo>
                  <a:lnTo>
                    <a:pt x="360032" y="43014"/>
                  </a:lnTo>
                  <a:lnTo>
                    <a:pt x="361810" y="43014"/>
                  </a:lnTo>
                  <a:lnTo>
                    <a:pt x="362101" y="42592"/>
                  </a:lnTo>
                  <a:lnTo>
                    <a:pt x="365812" y="36361"/>
                  </a:lnTo>
                  <a:lnTo>
                    <a:pt x="369096" y="30289"/>
                  </a:lnTo>
                  <a:lnTo>
                    <a:pt x="369881" y="28739"/>
                  </a:lnTo>
                  <a:lnTo>
                    <a:pt x="369595" y="26708"/>
                  </a:lnTo>
                  <a:lnTo>
                    <a:pt x="371729" y="25095"/>
                  </a:lnTo>
                  <a:lnTo>
                    <a:pt x="376480" y="25095"/>
                  </a:lnTo>
                  <a:lnTo>
                    <a:pt x="376221" y="21589"/>
                  </a:lnTo>
                  <a:lnTo>
                    <a:pt x="375869" y="17500"/>
                  </a:lnTo>
                  <a:close/>
                </a:path>
                <a:path w="1125220" h="49529">
                  <a:moveTo>
                    <a:pt x="388454" y="24536"/>
                  </a:moveTo>
                  <a:lnTo>
                    <a:pt x="388073" y="25272"/>
                  </a:lnTo>
                  <a:lnTo>
                    <a:pt x="387794" y="25958"/>
                  </a:lnTo>
                  <a:lnTo>
                    <a:pt x="387388" y="26758"/>
                  </a:lnTo>
                  <a:lnTo>
                    <a:pt x="386978" y="27496"/>
                  </a:lnTo>
                  <a:lnTo>
                    <a:pt x="387769" y="30289"/>
                  </a:lnTo>
                  <a:lnTo>
                    <a:pt x="388454" y="24536"/>
                  </a:lnTo>
                  <a:close/>
                </a:path>
                <a:path w="1125220" h="49529">
                  <a:moveTo>
                    <a:pt x="392382" y="24536"/>
                  </a:moveTo>
                  <a:lnTo>
                    <a:pt x="388454" y="24536"/>
                  </a:lnTo>
                  <a:lnTo>
                    <a:pt x="387769" y="30289"/>
                  </a:lnTo>
                  <a:lnTo>
                    <a:pt x="389283" y="30289"/>
                  </a:lnTo>
                  <a:lnTo>
                    <a:pt x="392382" y="24536"/>
                  </a:lnTo>
                  <a:close/>
                </a:path>
                <a:path w="1125220" h="49529">
                  <a:moveTo>
                    <a:pt x="371729" y="25095"/>
                  </a:moveTo>
                  <a:lnTo>
                    <a:pt x="369595" y="26708"/>
                  </a:lnTo>
                  <a:lnTo>
                    <a:pt x="369881" y="28739"/>
                  </a:lnTo>
                  <a:lnTo>
                    <a:pt x="371729" y="25095"/>
                  </a:lnTo>
                  <a:close/>
                </a:path>
                <a:path w="1125220" h="49529">
                  <a:moveTo>
                    <a:pt x="390194" y="16268"/>
                  </a:moveTo>
                  <a:lnTo>
                    <a:pt x="387642" y="16268"/>
                  </a:lnTo>
                  <a:lnTo>
                    <a:pt x="385521" y="17818"/>
                  </a:lnTo>
                  <a:lnTo>
                    <a:pt x="385589" y="22642"/>
                  </a:lnTo>
                  <a:lnTo>
                    <a:pt x="385927" y="23964"/>
                  </a:lnTo>
                  <a:lnTo>
                    <a:pt x="386348" y="25272"/>
                  </a:lnTo>
                  <a:lnTo>
                    <a:pt x="386978" y="27496"/>
                  </a:lnTo>
                  <a:lnTo>
                    <a:pt x="387413" y="26708"/>
                  </a:lnTo>
                  <a:lnTo>
                    <a:pt x="387794" y="25958"/>
                  </a:lnTo>
                  <a:lnTo>
                    <a:pt x="388073" y="25272"/>
                  </a:lnTo>
                  <a:lnTo>
                    <a:pt x="388454" y="24536"/>
                  </a:lnTo>
                  <a:lnTo>
                    <a:pt x="392382" y="24536"/>
                  </a:lnTo>
                  <a:lnTo>
                    <a:pt x="392912" y="23558"/>
                  </a:lnTo>
                  <a:lnTo>
                    <a:pt x="393268" y="22021"/>
                  </a:lnTo>
                  <a:lnTo>
                    <a:pt x="393344" y="18580"/>
                  </a:lnTo>
                  <a:lnTo>
                    <a:pt x="393137" y="17818"/>
                  </a:lnTo>
                  <a:lnTo>
                    <a:pt x="392709" y="17157"/>
                  </a:lnTo>
                  <a:lnTo>
                    <a:pt x="392176" y="16662"/>
                  </a:lnTo>
                  <a:lnTo>
                    <a:pt x="391299" y="16306"/>
                  </a:lnTo>
                  <a:lnTo>
                    <a:pt x="390194" y="16268"/>
                  </a:lnTo>
                  <a:close/>
                </a:path>
                <a:path w="1125220" h="49529">
                  <a:moveTo>
                    <a:pt x="356870" y="16382"/>
                  </a:moveTo>
                  <a:lnTo>
                    <a:pt x="350748" y="16382"/>
                  </a:lnTo>
                  <a:lnTo>
                    <a:pt x="347802" y="18935"/>
                  </a:lnTo>
                  <a:lnTo>
                    <a:pt x="345165" y="23558"/>
                  </a:lnTo>
                  <a:lnTo>
                    <a:pt x="345038" y="23964"/>
                  </a:lnTo>
                  <a:lnTo>
                    <a:pt x="346456" y="25272"/>
                  </a:lnTo>
                  <a:lnTo>
                    <a:pt x="348107" y="22961"/>
                  </a:lnTo>
                  <a:lnTo>
                    <a:pt x="349148" y="22021"/>
                  </a:lnTo>
                  <a:lnTo>
                    <a:pt x="358708" y="22021"/>
                  </a:lnTo>
                  <a:lnTo>
                    <a:pt x="358190" y="17957"/>
                  </a:lnTo>
                  <a:lnTo>
                    <a:pt x="356870" y="16382"/>
                  </a:lnTo>
                  <a:close/>
                </a:path>
                <a:path w="1125220" h="49529">
                  <a:moveTo>
                    <a:pt x="423189" y="21831"/>
                  </a:moveTo>
                  <a:lnTo>
                    <a:pt x="414985" y="21831"/>
                  </a:lnTo>
                  <a:lnTo>
                    <a:pt x="415759" y="22491"/>
                  </a:lnTo>
                  <a:lnTo>
                    <a:pt x="415759" y="25526"/>
                  </a:lnTo>
                  <a:lnTo>
                    <a:pt x="415340" y="27457"/>
                  </a:lnTo>
                  <a:lnTo>
                    <a:pt x="411650" y="42417"/>
                  </a:lnTo>
                  <a:lnTo>
                    <a:pt x="411275" y="43637"/>
                  </a:lnTo>
                  <a:lnTo>
                    <a:pt x="411162" y="47828"/>
                  </a:lnTo>
                  <a:lnTo>
                    <a:pt x="412661" y="49148"/>
                  </a:lnTo>
                  <a:lnTo>
                    <a:pt x="420166" y="49148"/>
                  </a:lnTo>
                  <a:lnTo>
                    <a:pt x="424510" y="44970"/>
                  </a:lnTo>
                  <a:lnTo>
                    <a:pt x="425124" y="43980"/>
                  </a:lnTo>
                  <a:lnTo>
                    <a:pt x="418998" y="43980"/>
                  </a:lnTo>
                  <a:lnTo>
                    <a:pt x="418655" y="43637"/>
                  </a:lnTo>
                  <a:lnTo>
                    <a:pt x="418553" y="42011"/>
                  </a:lnTo>
                  <a:lnTo>
                    <a:pt x="418871" y="40893"/>
                  </a:lnTo>
                  <a:lnTo>
                    <a:pt x="422941" y="24333"/>
                  </a:lnTo>
                  <a:lnTo>
                    <a:pt x="423096" y="23634"/>
                  </a:lnTo>
                  <a:lnTo>
                    <a:pt x="423189" y="21831"/>
                  </a:lnTo>
                  <a:close/>
                </a:path>
                <a:path w="1125220" h="49529">
                  <a:moveTo>
                    <a:pt x="409030" y="5486"/>
                  </a:moveTo>
                  <a:lnTo>
                    <a:pt x="401866" y="5486"/>
                  </a:lnTo>
                  <a:lnTo>
                    <a:pt x="404266" y="7581"/>
                  </a:lnTo>
                  <a:lnTo>
                    <a:pt x="401566" y="7581"/>
                  </a:lnTo>
                  <a:lnTo>
                    <a:pt x="401218" y="10020"/>
                  </a:lnTo>
                  <a:lnTo>
                    <a:pt x="400316" y="14566"/>
                  </a:lnTo>
                  <a:lnTo>
                    <a:pt x="399351" y="19100"/>
                  </a:lnTo>
                  <a:lnTo>
                    <a:pt x="393357" y="48120"/>
                  </a:lnTo>
                  <a:lnTo>
                    <a:pt x="394144" y="48742"/>
                  </a:lnTo>
                  <a:lnTo>
                    <a:pt x="400481" y="48234"/>
                  </a:lnTo>
                  <a:lnTo>
                    <a:pt x="401225" y="43535"/>
                  </a:lnTo>
                  <a:lnTo>
                    <a:pt x="402005" y="39535"/>
                  </a:lnTo>
                  <a:lnTo>
                    <a:pt x="403047" y="34493"/>
                  </a:lnTo>
                  <a:lnTo>
                    <a:pt x="404557" y="27406"/>
                  </a:lnTo>
                  <a:lnTo>
                    <a:pt x="403898" y="27406"/>
                  </a:lnTo>
                  <a:lnTo>
                    <a:pt x="404063" y="24777"/>
                  </a:lnTo>
                  <a:lnTo>
                    <a:pt x="405262" y="23515"/>
                  </a:lnTo>
                  <a:lnTo>
                    <a:pt x="408592" y="7581"/>
                  </a:lnTo>
                  <a:lnTo>
                    <a:pt x="404266" y="7581"/>
                  </a:lnTo>
                  <a:lnTo>
                    <a:pt x="401610" y="7273"/>
                  </a:lnTo>
                  <a:lnTo>
                    <a:pt x="408657" y="7273"/>
                  </a:lnTo>
                  <a:lnTo>
                    <a:pt x="409030" y="5486"/>
                  </a:lnTo>
                  <a:close/>
                </a:path>
                <a:path w="1125220" h="49529">
                  <a:moveTo>
                    <a:pt x="425272" y="39623"/>
                  </a:moveTo>
                  <a:lnTo>
                    <a:pt x="423075" y="42417"/>
                  </a:lnTo>
                  <a:lnTo>
                    <a:pt x="421055" y="43980"/>
                  </a:lnTo>
                  <a:lnTo>
                    <a:pt x="425124" y="43980"/>
                  </a:lnTo>
                  <a:lnTo>
                    <a:pt x="427037" y="40893"/>
                  </a:lnTo>
                  <a:lnTo>
                    <a:pt x="425272" y="39623"/>
                  </a:lnTo>
                  <a:close/>
                </a:path>
                <a:path w="1125220" h="49529">
                  <a:moveTo>
                    <a:pt x="405262" y="23515"/>
                  </a:moveTo>
                  <a:lnTo>
                    <a:pt x="404063" y="24777"/>
                  </a:lnTo>
                  <a:lnTo>
                    <a:pt x="403898" y="27406"/>
                  </a:lnTo>
                  <a:lnTo>
                    <a:pt x="404711" y="26683"/>
                  </a:lnTo>
                  <a:lnTo>
                    <a:pt x="404957" y="25526"/>
                  </a:lnTo>
                  <a:lnTo>
                    <a:pt x="405091" y="24333"/>
                  </a:lnTo>
                  <a:lnTo>
                    <a:pt x="405262" y="23515"/>
                  </a:lnTo>
                  <a:close/>
                </a:path>
                <a:path w="1125220" h="49529">
                  <a:moveTo>
                    <a:pt x="404711" y="26683"/>
                  </a:moveTo>
                  <a:lnTo>
                    <a:pt x="403898" y="27406"/>
                  </a:lnTo>
                  <a:lnTo>
                    <a:pt x="404557" y="27406"/>
                  </a:lnTo>
                  <a:lnTo>
                    <a:pt x="404711" y="26683"/>
                  </a:lnTo>
                  <a:close/>
                </a:path>
                <a:path w="1125220" h="49529">
                  <a:moveTo>
                    <a:pt x="421411" y="16382"/>
                  </a:moveTo>
                  <a:lnTo>
                    <a:pt x="414235" y="16382"/>
                  </a:lnTo>
                  <a:lnTo>
                    <a:pt x="408673" y="19926"/>
                  </a:lnTo>
                  <a:lnTo>
                    <a:pt x="405262" y="23515"/>
                  </a:lnTo>
                  <a:lnTo>
                    <a:pt x="405091" y="24333"/>
                  </a:lnTo>
                  <a:lnTo>
                    <a:pt x="404957" y="25526"/>
                  </a:lnTo>
                  <a:lnTo>
                    <a:pt x="404711" y="26683"/>
                  </a:lnTo>
                  <a:lnTo>
                    <a:pt x="408139" y="23634"/>
                  </a:lnTo>
                  <a:lnTo>
                    <a:pt x="411530" y="21831"/>
                  </a:lnTo>
                  <a:lnTo>
                    <a:pt x="423189" y="21831"/>
                  </a:lnTo>
                  <a:lnTo>
                    <a:pt x="423189" y="18021"/>
                  </a:lnTo>
                  <a:lnTo>
                    <a:pt x="421411" y="16382"/>
                  </a:lnTo>
                  <a:close/>
                </a:path>
                <a:path w="1125220" h="49529">
                  <a:moveTo>
                    <a:pt x="401866" y="5486"/>
                  </a:moveTo>
                  <a:lnTo>
                    <a:pt x="401610" y="7273"/>
                  </a:lnTo>
                  <a:lnTo>
                    <a:pt x="404266" y="7581"/>
                  </a:lnTo>
                  <a:lnTo>
                    <a:pt x="401866" y="5486"/>
                  </a:lnTo>
                  <a:close/>
                </a:path>
                <a:path w="1125220" h="49529">
                  <a:moveTo>
                    <a:pt x="409028" y="1066"/>
                  </a:moveTo>
                  <a:lnTo>
                    <a:pt x="396709" y="4508"/>
                  </a:lnTo>
                  <a:lnTo>
                    <a:pt x="396405" y="6667"/>
                  </a:lnTo>
                  <a:lnTo>
                    <a:pt x="401610" y="7273"/>
                  </a:lnTo>
                  <a:lnTo>
                    <a:pt x="401866" y="5486"/>
                  </a:lnTo>
                  <a:lnTo>
                    <a:pt x="409030" y="5486"/>
                  </a:lnTo>
                  <a:lnTo>
                    <a:pt x="409816" y="1727"/>
                  </a:lnTo>
                  <a:lnTo>
                    <a:pt x="409028" y="1066"/>
                  </a:lnTo>
                  <a:close/>
                </a:path>
                <a:path w="1125220" h="49529">
                  <a:moveTo>
                    <a:pt x="451358" y="16382"/>
                  </a:moveTo>
                  <a:lnTo>
                    <a:pt x="446405" y="16382"/>
                  </a:lnTo>
                  <a:lnTo>
                    <a:pt x="439372" y="18093"/>
                  </a:lnTo>
                  <a:lnTo>
                    <a:pt x="433646" y="22666"/>
                  </a:lnTo>
                  <a:lnTo>
                    <a:pt x="429793" y="29263"/>
                  </a:lnTo>
                  <a:lnTo>
                    <a:pt x="428474" y="36543"/>
                  </a:lnTo>
                  <a:lnTo>
                    <a:pt x="428383" y="44970"/>
                  </a:lnTo>
                  <a:lnTo>
                    <a:pt x="432727" y="49148"/>
                  </a:lnTo>
                  <a:lnTo>
                    <a:pt x="444792" y="49148"/>
                  </a:lnTo>
                  <a:lnTo>
                    <a:pt x="449440" y="44805"/>
                  </a:lnTo>
                  <a:lnTo>
                    <a:pt x="450138" y="43586"/>
                  </a:lnTo>
                  <a:lnTo>
                    <a:pt x="437629" y="43586"/>
                  </a:lnTo>
                  <a:lnTo>
                    <a:pt x="435165" y="41071"/>
                  </a:lnTo>
                  <a:lnTo>
                    <a:pt x="435165" y="37350"/>
                  </a:lnTo>
                  <a:lnTo>
                    <a:pt x="432574" y="37350"/>
                  </a:lnTo>
                  <a:lnTo>
                    <a:pt x="432371" y="34924"/>
                  </a:lnTo>
                  <a:lnTo>
                    <a:pt x="435063" y="34239"/>
                  </a:lnTo>
                  <a:lnTo>
                    <a:pt x="435165" y="26885"/>
                  </a:lnTo>
                  <a:lnTo>
                    <a:pt x="441274" y="19532"/>
                  </a:lnTo>
                  <a:lnTo>
                    <a:pt x="454101" y="19532"/>
                  </a:lnTo>
                  <a:lnTo>
                    <a:pt x="454101" y="18859"/>
                  </a:lnTo>
                  <a:lnTo>
                    <a:pt x="451358" y="16382"/>
                  </a:lnTo>
                  <a:close/>
                </a:path>
                <a:path w="1125220" h="49529">
                  <a:moveTo>
                    <a:pt x="450481" y="38874"/>
                  </a:moveTo>
                  <a:lnTo>
                    <a:pt x="448602" y="41224"/>
                  </a:lnTo>
                  <a:lnTo>
                    <a:pt x="445668" y="43586"/>
                  </a:lnTo>
                  <a:lnTo>
                    <a:pt x="450138" y="43586"/>
                  </a:lnTo>
                  <a:lnTo>
                    <a:pt x="452132" y="40106"/>
                  </a:lnTo>
                  <a:lnTo>
                    <a:pt x="450481" y="38874"/>
                  </a:lnTo>
                  <a:close/>
                </a:path>
                <a:path w="1125220" h="49529">
                  <a:moveTo>
                    <a:pt x="435165" y="34213"/>
                  </a:moveTo>
                  <a:lnTo>
                    <a:pt x="432371" y="34924"/>
                  </a:lnTo>
                  <a:lnTo>
                    <a:pt x="432574" y="37350"/>
                  </a:lnTo>
                  <a:lnTo>
                    <a:pt x="435165" y="36543"/>
                  </a:lnTo>
                  <a:lnTo>
                    <a:pt x="435165" y="34213"/>
                  </a:lnTo>
                  <a:close/>
                </a:path>
                <a:path w="1125220" h="49529">
                  <a:moveTo>
                    <a:pt x="435165" y="36543"/>
                  </a:moveTo>
                  <a:lnTo>
                    <a:pt x="432574" y="37350"/>
                  </a:lnTo>
                  <a:lnTo>
                    <a:pt x="435165" y="37350"/>
                  </a:lnTo>
                  <a:lnTo>
                    <a:pt x="435165" y="36543"/>
                  </a:lnTo>
                  <a:close/>
                </a:path>
                <a:path w="1125220" h="49529">
                  <a:moveTo>
                    <a:pt x="454101" y="19532"/>
                  </a:moveTo>
                  <a:lnTo>
                    <a:pt x="446938" y="19532"/>
                  </a:lnTo>
                  <a:lnTo>
                    <a:pt x="448208" y="20777"/>
                  </a:lnTo>
                  <a:lnTo>
                    <a:pt x="448208" y="26898"/>
                  </a:lnTo>
                  <a:lnTo>
                    <a:pt x="444347" y="31876"/>
                  </a:lnTo>
                  <a:lnTo>
                    <a:pt x="435165" y="34213"/>
                  </a:lnTo>
                  <a:lnTo>
                    <a:pt x="435165" y="36543"/>
                  </a:lnTo>
                  <a:lnTo>
                    <a:pt x="442608" y="34213"/>
                  </a:lnTo>
                  <a:lnTo>
                    <a:pt x="449224" y="30618"/>
                  </a:lnTo>
                  <a:lnTo>
                    <a:pt x="452945" y="26736"/>
                  </a:lnTo>
                  <a:lnTo>
                    <a:pt x="454101" y="22847"/>
                  </a:lnTo>
                  <a:lnTo>
                    <a:pt x="454101" y="19532"/>
                  </a:lnTo>
                  <a:close/>
                </a:path>
                <a:path w="1125220" h="49529">
                  <a:moveTo>
                    <a:pt x="486156" y="21831"/>
                  </a:moveTo>
                  <a:lnTo>
                    <a:pt x="477964" y="21831"/>
                  </a:lnTo>
                  <a:lnTo>
                    <a:pt x="478726" y="22491"/>
                  </a:lnTo>
                  <a:lnTo>
                    <a:pt x="478726" y="25526"/>
                  </a:lnTo>
                  <a:lnTo>
                    <a:pt x="478307" y="27457"/>
                  </a:lnTo>
                  <a:lnTo>
                    <a:pt x="474616" y="42417"/>
                  </a:lnTo>
                  <a:lnTo>
                    <a:pt x="474263" y="43599"/>
                  </a:lnTo>
                  <a:lnTo>
                    <a:pt x="474141" y="47828"/>
                  </a:lnTo>
                  <a:lnTo>
                    <a:pt x="475627" y="49148"/>
                  </a:lnTo>
                  <a:lnTo>
                    <a:pt x="483133" y="49148"/>
                  </a:lnTo>
                  <a:lnTo>
                    <a:pt x="487476" y="44970"/>
                  </a:lnTo>
                  <a:lnTo>
                    <a:pt x="488090" y="43980"/>
                  </a:lnTo>
                  <a:lnTo>
                    <a:pt x="481965" y="43980"/>
                  </a:lnTo>
                  <a:lnTo>
                    <a:pt x="481584" y="43599"/>
                  </a:lnTo>
                  <a:lnTo>
                    <a:pt x="481520" y="42011"/>
                  </a:lnTo>
                  <a:lnTo>
                    <a:pt x="481838" y="40893"/>
                  </a:lnTo>
                  <a:lnTo>
                    <a:pt x="485809" y="24777"/>
                  </a:lnTo>
                  <a:lnTo>
                    <a:pt x="486063" y="23634"/>
                  </a:lnTo>
                  <a:lnTo>
                    <a:pt x="486156" y="21831"/>
                  </a:lnTo>
                  <a:close/>
                </a:path>
                <a:path w="1125220" h="49529">
                  <a:moveTo>
                    <a:pt x="468707" y="21450"/>
                  </a:moveTo>
                  <a:lnTo>
                    <a:pt x="461784" y="21450"/>
                  </a:lnTo>
                  <a:lnTo>
                    <a:pt x="464070" y="22859"/>
                  </a:lnTo>
                  <a:lnTo>
                    <a:pt x="461487" y="22859"/>
                  </a:lnTo>
                  <a:lnTo>
                    <a:pt x="456158" y="48120"/>
                  </a:lnTo>
                  <a:lnTo>
                    <a:pt x="456958" y="48742"/>
                  </a:lnTo>
                  <a:lnTo>
                    <a:pt x="463295" y="48234"/>
                  </a:lnTo>
                  <a:lnTo>
                    <a:pt x="464959" y="39090"/>
                  </a:lnTo>
                  <a:lnTo>
                    <a:pt x="467490" y="27406"/>
                  </a:lnTo>
                  <a:lnTo>
                    <a:pt x="466864" y="27406"/>
                  </a:lnTo>
                  <a:lnTo>
                    <a:pt x="467029" y="24777"/>
                  </a:lnTo>
                  <a:lnTo>
                    <a:pt x="468320" y="23419"/>
                  </a:lnTo>
                  <a:lnTo>
                    <a:pt x="468430" y="22859"/>
                  </a:lnTo>
                  <a:lnTo>
                    <a:pt x="464070" y="22859"/>
                  </a:lnTo>
                  <a:lnTo>
                    <a:pt x="461545" y="22582"/>
                  </a:lnTo>
                  <a:lnTo>
                    <a:pt x="468485" y="22582"/>
                  </a:lnTo>
                  <a:lnTo>
                    <a:pt x="468707" y="21450"/>
                  </a:lnTo>
                  <a:close/>
                </a:path>
                <a:path w="1125220" h="49529">
                  <a:moveTo>
                    <a:pt x="488238" y="39623"/>
                  </a:moveTo>
                  <a:lnTo>
                    <a:pt x="486054" y="42417"/>
                  </a:lnTo>
                  <a:lnTo>
                    <a:pt x="484022" y="43980"/>
                  </a:lnTo>
                  <a:lnTo>
                    <a:pt x="488090" y="43980"/>
                  </a:lnTo>
                  <a:lnTo>
                    <a:pt x="490004" y="40893"/>
                  </a:lnTo>
                  <a:lnTo>
                    <a:pt x="488238" y="39623"/>
                  </a:lnTo>
                  <a:close/>
                </a:path>
                <a:path w="1125220" h="49529">
                  <a:moveTo>
                    <a:pt x="468320" y="23419"/>
                  </a:moveTo>
                  <a:lnTo>
                    <a:pt x="467029" y="24777"/>
                  </a:lnTo>
                  <a:lnTo>
                    <a:pt x="466864" y="27406"/>
                  </a:lnTo>
                  <a:lnTo>
                    <a:pt x="467640" y="26719"/>
                  </a:lnTo>
                  <a:lnTo>
                    <a:pt x="468320" y="23419"/>
                  </a:lnTo>
                  <a:close/>
                </a:path>
                <a:path w="1125220" h="49529">
                  <a:moveTo>
                    <a:pt x="467640" y="26719"/>
                  </a:moveTo>
                  <a:lnTo>
                    <a:pt x="466864" y="27406"/>
                  </a:lnTo>
                  <a:lnTo>
                    <a:pt x="467490" y="27406"/>
                  </a:lnTo>
                  <a:lnTo>
                    <a:pt x="467640" y="26719"/>
                  </a:lnTo>
                  <a:close/>
                </a:path>
                <a:path w="1125220" h="49529">
                  <a:moveTo>
                    <a:pt x="484378" y="16382"/>
                  </a:moveTo>
                  <a:lnTo>
                    <a:pt x="477215" y="16382"/>
                  </a:lnTo>
                  <a:lnTo>
                    <a:pt x="471639" y="19926"/>
                  </a:lnTo>
                  <a:lnTo>
                    <a:pt x="468320" y="23419"/>
                  </a:lnTo>
                  <a:lnTo>
                    <a:pt x="467900" y="25526"/>
                  </a:lnTo>
                  <a:lnTo>
                    <a:pt x="467640" y="26719"/>
                  </a:lnTo>
                  <a:lnTo>
                    <a:pt x="471119" y="23634"/>
                  </a:lnTo>
                  <a:lnTo>
                    <a:pt x="474510" y="21831"/>
                  </a:lnTo>
                  <a:lnTo>
                    <a:pt x="486156" y="21831"/>
                  </a:lnTo>
                  <a:lnTo>
                    <a:pt x="486156" y="18021"/>
                  </a:lnTo>
                  <a:lnTo>
                    <a:pt x="484378" y="16382"/>
                  </a:lnTo>
                  <a:close/>
                </a:path>
                <a:path w="1125220" h="49529">
                  <a:moveTo>
                    <a:pt x="461784" y="21450"/>
                  </a:moveTo>
                  <a:lnTo>
                    <a:pt x="461545" y="22582"/>
                  </a:lnTo>
                  <a:lnTo>
                    <a:pt x="464070" y="22859"/>
                  </a:lnTo>
                  <a:lnTo>
                    <a:pt x="461784" y="21450"/>
                  </a:lnTo>
                  <a:close/>
                </a:path>
                <a:path w="1125220" h="49529">
                  <a:moveTo>
                    <a:pt x="468503" y="16344"/>
                  </a:moveTo>
                  <a:lnTo>
                    <a:pt x="456425" y="19824"/>
                  </a:lnTo>
                  <a:lnTo>
                    <a:pt x="456107" y="21983"/>
                  </a:lnTo>
                  <a:lnTo>
                    <a:pt x="461545" y="22582"/>
                  </a:lnTo>
                  <a:lnTo>
                    <a:pt x="461784" y="21450"/>
                  </a:lnTo>
                  <a:lnTo>
                    <a:pt x="468707" y="21450"/>
                  </a:lnTo>
                  <a:lnTo>
                    <a:pt x="469544" y="17183"/>
                  </a:lnTo>
                  <a:lnTo>
                    <a:pt x="468503" y="16344"/>
                  </a:lnTo>
                  <a:close/>
                </a:path>
                <a:path w="1125220" h="49529">
                  <a:moveTo>
                    <a:pt x="505057" y="21043"/>
                  </a:moveTo>
                  <a:lnTo>
                    <a:pt x="498106" y="21043"/>
                  </a:lnTo>
                  <a:lnTo>
                    <a:pt x="498944" y="22694"/>
                  </a:lnTo>
                  <a:lnTo>
                    <a:pt x="497738" y="22694"/>
                  </a:lnTo>
                  <a:lnTo>
                    <a:pt x="494385" y="37795"/>
                  </a:lnTo>
                  <a:lnTo>
                    <a:pt x="493995" y="39623"/>
                  </a:lnTo>
                  <a:lnTo>
                    <a:pt x="493502" y="41757"/>
                  </a:lnTo>
                  <a:lnTo>
                    <a:pt x="493458" y="47599"/>
                  </a:lnTo>
                  <a:lnTo>
                    <a:pt x="495744" y="49148"/>
                  </a:lnTo>
                  <a:lnTo>
                    <a:pt x="503123" y="49148"/>
                  </a:lnTo>
                  <a:lnTo>
                    <a:pt x="508152" y="45504"/>
                  </a:lnTo>
                  <a:lnTo>
                    <a:pt x="509902" y="43611"/>
                  </a:lnTo>
                  <a:lnTo>
                    <a:pt x="501802" y="43611"/>
                  </a:lnTo>
                  <a:lnTo>
                    <a:pt x="500862" y="42824"/>
                  </a:lnTo>
                  <a:lnTo>
                    <a:pt x="500937" y="39198"/>
                  </a:lnTo>
                  <a:lnTo>
                    <a:pt x="501296" y="37452"/>
                  </a:lnTo>
                  <a:lnTo>
                    <a:pt x="504679" y="22694"/>
                  </a:lnTo>
                  <a:lnTo>
                    <a:pt x="498944" y="22694"/>
                  </a:lnTo>
                  <a:lnTo>
                    <a:pt x="497766" y="22570"/>
                  </a:lnTo>
                  <a:lnTo>
                    <a:pt x="504707" y="22570"/>
                  </a:lnTo>
                  <a:lnTo>
                    <a:pt x="505057" y="21043"/>
                  </a:lnTo>
                  <a:close/>
                </a:path>
                <a:path w="1125220" h="49529">
                  <a:moveTo>
                    <a:pt x="518853" y="37452"/>
                  </a:moveTo>
                  <a:lnTo>
                    <a:pt x="513600" y="37452"/>
                  </a:lnTo>
                  <a:lnTo>
                    <a:pt x="513791" y="39408"/>
                  </a:lnTo>
                  <a:lnTo>
                    <a:pt x="510918" y="42513"/>
                  </a:lnTo>
                  <a:lnTo>
                    <a:pt x="510909" y="47599"/>
                  </a:lnTo>
                  <a:lnTo>
                    <a:pt x="512749" y="49148"/>
                  </a:lnTo>
                  <a:lnTo>
                    <a:pt x="520026" y="49148"/>
                  </a:lnTo>
                  <a:lnTo>
                    <a:pt x="523735" y="44970"/>
                  </a:lnTo>
                  <a:lnTo>
                    <a:pt x="524404" y="43980"/>
                  </a:lnTo>
                  <a:lnTo>
                    <a:pt x="518515" y="43980"/>
                  </a:lnTo>
                  <a:lnTo>
                    <a:pt x="517931" y="43497"/>
                  </a:lnTo>
                  <a:lnTo>
                    <a:pt x="517957" y="41757"/>
                  </a:lnTo>
                  <a:lnTo>
                    <a:pt x="518853" y="37452"/>
                  </a:lnTo>
                  <a:close/>
                </a:path>
                <a:path w="1125220" h="49529">
                  <a:moveTo>
                    <a:pt x="524725" y="39623"/>
                  </a:moveTo>
                  <a:lnTo>
                    <a:pt x="522300" y="42532"/>
                  </a:lnTo>
                  <a:lnTo>
                    <a:pt x="520661" y="43980"/>
                  </a:lnTo>
                  <a:lnTo>
                    <a:pt x="524404" y="43980"/>
                  </a:lnTo>
                  <a:lnTo>
                    <a:pt x="526491" y="40893"/>
                  </a:lnTo>
                  <a:lnTo>
                    <a:pt x="524725" y="39623"/>
                  </a:lnTo>
                  <a:close/>
                </a:path>
                <a:path w="1125220" h="49529">
                  <a:moveTo>
                    <a:pt x="511586" y="39198"/>
                  </a:moveTo>
                  <a:lnTo>
                    <a:pt x="508634" y="41757"/>
                  </a:lnTo>
                  <a:lnTo>
                    <a:pt x="505841" y="43611"/>
                  </a:lnTo>
                  <a:lnTo>
                    <a:pt x="509902" y="43611"/>
                  </a:lnTo>
                  <a:lnTo>
                    <a:pt x="510901" y="42532"/>
                  </a:lnTo>
                  <a:lnTo>
                    <a:pt x="511043" y="41757"/>
                  </a:lnTo>
                  <a:lnTo>
                    <a:pt x="511586" y="39198"/>
                  </a:lnTo>
                  <a:close/>
                </a:path>
                <a:path w="1125220" h="49529">
                  <a:moveTo>
                    <a:pt x="513600" y="37452"/>
                  </a:moveTo>
                  <a:lnTo>
                    <a:pt x="511586" y="39198"/>
                  </a:lnTo>
                  <a:lnTo>
                    <a:pt x="511043" y="41757"/>
                  </a:lnTo>
                  <a:lnTo>
                    <a:pt x="510918" y="42513"/>
                  </a:lnTo>
                  <a:lnTo>
                    <a:pt x="513791" y="39408"/>
                  </a:lnTo>
                  <a:lnTo>
                    <a:pt x="513600" y="37452"/>
                  </a:lnTo>
                  <a:close/>
                </a:path>
                <a:path w="1125220" h="49529">
                  <a:moveTo>
                    <a:pt x="522173" y="16344"/>
                  </a:moveTo>
                  <a:lnTo>
                    <a:pt x="515772" y="18364"/>
                  </a:lnTo>
                  <a:lnTo>
                    <a:pt x="515010" y="22694"/>
                  </a:lnTo>
                  <a:lnTo>
                    <a:pt x="513676" y="29349"/>
                  </a:lnTo>
                  <a:lnTo>
                    <a:pt x="511586" y="39198"/>
                  </a:lnTo>
                  <a:lnTo>
                    <a:pt x="513600" y="37452"/>
                  </a:lnTo>
                  <a:lnTo>
                    <a:pt x="518853" y="37452"/>
                  </a:lnTo>
                  <a:lnTo>
                    <a:pt x="523227" y="17183"/>
                  </a:lnTo>
                  <a:lnTo>
                    <a:pt x="522173" y="16344"/>
                  </a:lnTo>
                  <a:close/>
                </a:path>
                <a:path w="1125220" h="49529">
                  <a:moveTo>
                    <a:pt x="498106" y="21043"/>
                  </a:moveTo>
                  <a:lnTo>
                    <a:pt x="497766" y="22570"/>
                  </a:lnTo>
                  <a:lnTo>
                    <a:pt x="498944" y="22694"/>
                  </a:lnTo>
                  <a:lnTo>
                    <a:pt x="498106" y="21043"/>
                  </a:lnTo>
                  <a:close/>
                </a:path>
                <a:path w="1125220" h="49529">
                  <a:moveTo>
                    <a:pt x="504964" y="16344"/>
                  </a:moveTo>
                  <a:lnTo>
                    <a:pt x="492556" y="19786"/>
                  </a:lnTo>
                  <a:lnTo>
                    <a:pt x="492226" y="21983"/>
                  </a:lnTo>
                  <a:lnTo>
                    <a:pt x="497766" y="22570"/>
                  </a:lnTo>
                  <a:lnTo>
                    <a:pt x="498106" y="21043"/>
                  </a:lnTo>
                  <a:lnTo>
                    <a:pt x="505057" y="21043"/>
                  </a:lnTo>
                  <a:lnTo>
                    <a:pt x="505942" y="17183"/>
                  </a:lnTo>
                  <a:lnTo>
                    <a:pt x="504964" y="16344"/>
                  </a:lnTo>
                  <a:close/>
                </a:path>
                <a:path w="1125220" h="49529">
                  <a:moveTo>
                    <a:pt x="550824" y="16382"/>
                  </a:moveTo>
                  <a:lnTo>
                    <a:pt x="548170" y="16382"/>
                  </a:lnTo>
                  <a:lnTo>
                    <a:pt x="541146" y="18604"/>
                  </a:lnTo>
                  <a:lnTo>
                    <a:pt x="534387" y="24345"/>
                  </a:lnTo>
                  <a:lnTo>
                    <a:pt x="529299" y="32220"/>
                  </a:lnTo>
                  <a:lnTo>
                    <a:pt x="527309" y="40766"/>
                  </a:lnTo>
                  <a:lnTo>
                    <a:pt x="527291" y="46824"/>
                  </a:lnTo>
                  <a:lnTo>
                    <a:pt x="530453" y="49148"/>
                  </a:lnTo>
                  <a:lnTo>
                    <a:pt x="538251" y="49148"/>
                  </a:lnTo>
                  <a:lnTo>
                    <a:pt x="543699" y="44564"/>
                  </a:lnTo>
                  <a:lnTo>
                    <a:pt x="544371" y="43611"/>
                  </a:lnTo>
                  <a:lnTo>
                    <a:pt x="535914" y="43611"/>
                  </a:lnTo>
                  <a:lnTo>
                    <a:pt x="534485" y="41884"/>
                  </a:lnTo>
                  <a:lnTo>
                    <a:pt x="534454" y="32689"/>
                  </a:lnTo>
                  <a:lnTo>
                    <a:pt x="536727" y="26885"/>
                  </a:lnTo>
                  <a:lnTo>
                    <a:pt x="539775" y="23901"/>
                  </a:lnTo>
                  <a:lnTo>
                    <a:pt x="541769" y="21907"/>
                  </a:lnTo>
                  <a:lnTo>
                    <a:pt x="543864" y="20916"/>
                  </a:lnTo>
                  <a:lnTo>
                    <a:pt x="549526" y="20916"/>
                  </a:lnTo>
                  <a:lnTo>
                    <a:pt x="549757" y="19850"/>
                  </a:lnTo>
                  <a:lnTo>
                    <a:pt x="552681" y="18154"/>
                  </a:lnTo>
                  <a:lnTo>
                    <a:pt x="550824" y="16382"/>
                  </a:lnTo>
                  <a:close/>
                </a:path>
                <a:path w="1125220" h="49529">
                  <a:moveTo>
                    <a:pt x="552953" y="36880"/>
                  </a:moveTo>
                  <a:lnTo>
                    <a:pt x="547395" y="36880"/>
                  </a:lnTo>
                  <a:lnTo>
                    <a:pt x="547890" y="38620"/>
                  </a:lnTo>
                  <a:lnTo>
                    <a:pt x="544931" y="42817"/>
                  </a:lnTo>
                  <a:lnTo>
                    <a:pt x="544931" y="47599"/>
                  </a:lnTo>
                  <a:lnTo>
                    <a:pt x="546785" y="49148"/>
                  </a:lnTo>
                  <a:lnTo>
                    <a:pt x="553859" y="49148"/>
                  </a:lnTo>
                  <a:lnTo>
                    <a:pt x="558025" y="44792"/>
                  </a:lnTo>
                  <a:lnTo>
                    <a:pt x="558534" y="43980"/>
                  </a:lnTo>
                  <a:lnTo>
                    <a:pt x="552424" y="43980"/>
                  </a:lnTo>
                  <a:lnTo>
                    <a:pt x="551853" y="43497"/>
                  </a:lnTo>
                  <a:lnTo>
                    <a:pt x="551894" y="41643"/>
                  </a:lnTo>
                  <a:lnTo>
                    <a:pt x="552043" y="40766"/>
                  </a:lnTo>
                  <a:lnTo>
                    <a:pt x="552953" y="36880"/>
                  </a:lnTo>
                  <a:close/>
                </a:path>
                <a:path w="1125220" h="49529">
                  <a:moveTo>
                    <a:pt x="558711" y="39598"/>
                  </a:moveTo>
                  <a:lnTo>
                    <a:pt x="556590" y="42265"/>
                  </a:lnTo>
                  <a:lnTo>
                    <a:pt x="554609" y="43980"/>
                  </a:lnTo>
                  <a:lnTo>
                    <a:pt x="558534" y="43980"/>
                  </a:lnTo>
                  <a:lnTo>
                    <a:pt x="560476" y="40881"/>
                  </a:lnTo>
                  <a:lnTo>
                    <a:pt x="558711" y="39598"/>
                  </a:lnTo>
                  <a:close/>
                </a:path>
                <a:path w="1125220" h="49529">
                  <a:moveTo>
                    <a:pt x="545617" y="38963"/>
                  </a:moveTo>
                  <a:lnTo>
                    <a:pt x="543331" y="41643"/>
                  </a:lnTo>
                  <a:lnTo>
                    <a:pt x="540550" y="43611"/>
                  </a:lnTo>
                  <a:lnTo>
                    <a:pt x="544371" y="43611"/>
                  </a:lnTo>
                  <a:lnTo>
                    <a:pt x="544931" y="42817"/>
                  </a:lnTo>
                  <a:lnTo>
                    <a:pt x="545041" y="41846"/>
                  </a:lnTo>
                  <a:lnTo>
                    <a:pt x="545147" y="41135"/>
                  </a:lnTo>
                  <a:lnTo>
                    <a:pt x="545617" y="38963"/>
                  </a:lnTo>
                  <a:close/>
                </a:path>
                <a:path w="1125220" h="49529">
                  <a:moveTo>
                    <a:pt x="547395" y="36880"/>
                  </a:moveTo>
                  <a:lnTo>
                    <a:pt x="545617" y="38963"/>
                  </a:lnTo>
                  <a:lnTo>
                    <a:pt x="545147" y="41135"/>
                  </a:lnTo>
                  <a:lnTo>
                    <a:pt x="545041" y="41846"/>
                  </a:lnTo>
                  <a:lnTo>
                    <a:pt x="544931" y="42817"/>
                  </a:lnTo>
                  <a:lnTo>
                    <a:pt x="547890" y="38620"/>
                  </a:lnTo>
                  <a:lnTo>
                    <a:pt x="547395" y="36880"/>
                  </a:lnTo>
                  <a:close/>
                </a:path>
                <a:path w="1125220" h="49529">
                  <a:moveTo>
                    <a:pt x="549327" y="21837"/>
                  </a:moveTo>
                  <a:lnTo>
                    <a:pt x="545617" y="38963"/>
                  </a:lnTo>
                  <a:lnTo>
                    <a:pt x="547395" y="36880"/>
                  </a:lnTo>
                  <a:lnTo>
                    <a:pt x="552953" y="36880"/>
                  </a:lnTo>
                  <a:lnTo>
                    <a:pt x="556075" y="23164"/>
                  </a:lnTo>
                  <a:lnTo>
                    <a:pt x="551129" y="23164"/>
                  </a:lnTo>
                  <a:lnTo>
                    <a:pt x="549554" y="21958"/>
                  </a:lnTo>
                  <a:lnTo>
                    <a:pt x="549327" y="21837"/>
                  </a:lnTo>
                  <a:close/>
                </a:path>
                <a:path w="1125220" h="49529">
                  <a:moveTo>
                    <a:pt x="552681" y="18154"/>
                  </a:moveTo>
                  <a:lnTo>
                    <a:pt x="549757" y="19850"/>
                  </a:lnTo>
                  <a:lnTo>
                    <a:pt x="549327" y="21837"/>
                  </a:lnTo>
                  <a:lnTo>
                    <a:pt x="549554" y="21958"/>
                  </a:lnTo>
                  <a:lnTo>
                    <a:pt x="551129" y="23164"/>
                  </a:lnTo>
                  <a:lnTo>
                    <a:pt x="554494" y="20751"/>
                  </a:lnTo>
                  <a:lnTo>
                    <a:pt x="552742" y="18211"/>
                  </a:lnTo>
                  <a:close/>
                </a:path>
                <a:path w="1125220" h="49529">
                  <a:moveTo>
                    <a:pt x="556437" y="15976"/>
                  </a:moveTo>
                  <a:lnTo>
                    <a:pt x="552681" y="18154"/>
                  </a:lnTo>
                  <a:lnTo>
                    <a:pt x="554494" y="20751"/>
                  </a:lnTo>
                  <a:lnTo>
                    <a:pt x="551129" y="23164"/>
                  </a:lnTo>
                  <a:lnTo>
                    <a:pt x="556075" y="23164"/>
                  </a:lnTo>
                  <a:lnTo>
                    <a:pt x="557555" y="16662"/>
                  </a:lnTo>
                  <a:lnTo>
                    <a:pt x="556437" y="15976"/>
                  </a:lnTo>
                  <a:close/>
                </a:path>
                <a:path w="1125220" h="49529">
                  <a:moveTo>
                    <a:pt x="549526" y="20916"/>
                  </a:moveTo>
                  <a:lnTo>
                    <a:pt x="547598" y="20916"/>
                  </a:lnTo>
                  <a:lnTo>
                    <a:pt x="549327" y="21837"/>
                  </a:lnTo>
                  <a:lnTo>
                    <a:pt x="549526" y="20916"/>
                  </a:lnTo>
                  <a:close/>
                </a:path>
                <a:path w="1125220" h="49529">
                  <a:moveTo>
                    <a:pt x="570953" y="39306"/>
                  </a:moveTo>
                  <a:lnTo>
                    <a:pt x="565391" y="39306"/>
                  </a:lnTo>
                  <a:lnTo>
                    <a:pt x="562838" y="41605"/>
                  </a:lnTo>
                  <a:lnTo>
                    <a:pt x="562838" y="47066"/>
                  </a:lnTo>
                  <a:lnTo>
                    <a:pt x="564743" y="49021"/>
                  </a:lnTo>
                  <a:lnTo>
                    <a:pt x="570318" y="49021"/>
                  </a:lnTo>
                  <a:lnTo>
                    <a:pt x="572795" y="46761"/>
                  </a:lnTo>
                  <a:lnTo>
                    <a:pt x="572795" y="41338"/>
                  </a:lnTo>
                  <a:lnTo>
                    <a:pt x="570953" y="39306"/>
                  </a:lnTo>
                  <a:close/>
                </a:path>
                <a:path w="1125220" h="49529">
                  <a:moveTo>
                    <a:pt x="652297" y="16382"/>
                  </a:moveTo>
                  <a:lnTo>
                    <a:pt x="645731" y="16382"/>
                  </a:lnTo>
                  <a:lnTo>
                    <a:pt x="638733" y="18072"/>
                  </a:lnTo>
                  <a:lnTo>
                    <a:pt x="633058" y="22628"/>
                  </a:lnTo>
                  <a:lnTo>
                    <a:pt x="629252" y="29284"/>
                  </a:lnTo>
                  <a:lnTo>
                    <a:pt x="627984" y="36575"/>
                  </a:lnTo>
                  <a:lnTo>
                    <a:pt x="627862" y="45211"/>
                  </a:lnTo>
                  <a:lnTo>
                    <a:pt x="633018" y="49148"/>
                  </a:lnTo>
                  <a:lnTo>
                    <a:pt x="639508" y="49148"/>
                  </a:lnTo>
                  <a:lnTo>
                    <a:pt x="646440" y="47425"/>
                  </a:lnTo>
                  <a:lnTo>
                    <a:pt x="648078" y="46075"/>
                  </a:lnTo>
                  <a:lnTo>
                    <a:pt x="637336" y="46075"/>
                  </a:lnTo>
                  <a:lnTo>
                    <a:pt x="635152" y="43891"/>
                  </a:lnTo>
                  <a:lnTo>
                    <a:pt x="635152" y="28549"/>
                  </a:lnTo>
                  <a:lnTo>
                    <a:pt x="639330" y="19443"/>
                  </a:lnTo>
                  <a:lnTo>
                    <a:pt x="656103" y="19443"/>
                  </a:lnTo>
                  <a:lnTo>
                    <a:pt x="652297" y="16382"/>
                  </a:lnTo>
                  <a:close/>
                </a:path>
                <a:path w="1125220" h="49529">
                  <a:moveTo>
                    <a:pt x="604655" y="44563"/>
                  </a:moveTo>
                  <a:lnTo>
                    <a:pt x="598675" y="45211"/>
                  </a:lnTo>
                  <a:lnTo>
                    <a:pt x="598068" y="48234"/>
                  </a:lnTo>
                  <a:lnTo>
                    <a:pt x="603961" y="48234"/>
                  </a:lnTo>
                  <a:lnTo>
                    <a:pt x="604655" y="44563"/>
                  </a:lnTo>
                  <a:close/>
                </a:path>
                <a:path w="1125220" h="49529">
                  <a:moveTo>
                    <a:pt x="609701" y="44234"/>
                  </a:moveTo>
                  <a:lnTo>
                    <a:pt x="607758" y="44234"/>
                  </a:lnTo>
                  <a:lnTo>
                    <a:pt x="604655" y="44563"/>
                  </a:lnTo>
                  <a:lnTo>
                    <a:pt x="603961" y="48234"/>
                  </a:lnTo>
                  <a:lnTo>
                    <a:pt x="611809" y="48234"/>
                  </a:lnTo>
                  <a:lnTo>
                    <a:pt x="612395" y="44530"/>
                  </a:lnTo>
                  <a:lnTo>
                    <a:pt x="609701" y="44234"/>
                  </a:lnTo>
                  <a:close/>
                </a:path>
                <a:path w="1125220" h="49529">
                  <a:moveTo>
                    <a:pt x="612395" y="44530"/>
                  </a:moveTo>
                  <a:lnTo>
                    <a:pt x="611809" y="48234"/>
                  </a:lnTo>
                  <a:lnTo>
                    <a:pt x="617855" y="48234"/>
                  </a:lnTo>
                  <a:lnTo>
                    <a:pt x="618464" y="45199"/>
                  </a:lnTo>
                  <a:lnTo>
                    <a:pt x="612395" y="44530"/>
                  </a:lnTo>
                  <a:close/>
                </a:path>
                <a:path w="1125220" h="49529">
                  <a:moveTo>
                    <a:pt x="656103" y="19443"/>
                  </a:moveTo>
                  <a:lnTo>
                    <a:pt x="647852" y="19443"/>
                  </a:lnTo>
                  <a:lnTo>
                    <a:pt x="649859" y="21615"/>
                  </a:lnTo>
                  <a:lnTo>
                    <a:pt x="649859" y="36575"/>
                  </a:lnTo>
                  <a:lnTo>
                    <a:pt x="645972" y="46075"/>
                  </a:lnTo>
                  <a:lnTo>
                    <a:pt x="648078" y="46075"/>
                  </a:lnTo>
                  <a:lnTo>
                    <a:pt x="652044" y="42806"/>
                  </a:lnTo>
                  <a:lnTo>
                    <a:pt x="655794" y="36124"/>
                  </a:lnTo>
                  <a:lnTo>
                    <a:pt x="657102" y="28549"/>
                  </a:lnTo>
                  <a:lnTo>
                    <a:pt x="657161" y="20294"/>
                  </a:lnTo>
                  <a:lnTo>
                    <a:pt x="656103" y="19443"/>
                  </a:lnTo>
                  <a:close/>
                </a:path>
                <a:path w="1125220" h="49529">
                  <a:moveTo>
                    <a:pt x="619633" y="5372"/>
                  </a:moveTo>
                  <a:lnTo>
                    <a:pt x="611759" y="5372"/>
                  </a:lnTo>
                  <a:lnTo>
                    <a:pt x="610704" y="12014"/>
                  </a:lnTo>
                  <a:lnTo>
                    <a:pt x="609536" y="18745"/>
                  </a:lnTo>
                  <a:lnTo>
                    <a:pt x="604655" y="44563"/>
                  </a:lnTo>
                  <a:lnTo>
                    <a:pt x="607758" y="44234"/>
                  </a:lnTo>
                  <a:lnTo>
                    <a:pt x="612442" y="44234"/>
                  </a:lnTo>
                  <a:lnTo>
                    <a:pt x="612863" y="41567"/>
                  </a:lnTo>
                  <a:lnTo>
                    <a:pt x="614045" y="34848"/>
                  </a:lnTo>
                  <a:lnTo>
                    <a:pt x="619633" y="5372"/>
                  </a:lnTo>
                  <a:close/>
                </a:path>
                <a:path w="1125220" h="49529">
                  <a:moveTo>
                    <a:pt x="612442" y="44234"/>
                  </a:moveTo>
                  <a:lnTo>
                    <a:pt x="609701" y="44234"/>
                  </a:lnTo>
                  <a:lnTo>
                    <a:pt x="612395" y="44530"/>
                  </a:lnTo>
                  <a:lnTo>
                    <a:pt x="612442" y="44234"/>
                  </a:lnTo>
                  <a:close/>
                </a:path>
                <a:path w="1125220" h="49529">
                  <a:moveTo>
                    <a:pt x="603973" y="5372"/>
                  </a:moveTo>
                  <a:lnTo>
                    <a:pt x="598106" y="5372"/>
                  </a:lnTo>
                  <a:lnTo>
                    <a:pt x="595718" y="17132"/>
                  </a:lnTo>
                  <a:lnTo>
                    <a:pt x="599909" y="17132"/>
                  </a:lnTo>
                  <a:lnTo>
                    <a:pt x="602784" y="8813"/>
                  </a:lnTo>
                  <a:lnTo>
                    <a:pt x="599605" y="8813"/>
                  </a:lnTo>
                  <a:lnTo>
                    <a:pt x="603973" y="5372"/>
                  </a:lnTo>
                  <a:close/>
                </a:path>
                <a:path w="1125220" h="49529">
                  <a:moveTo>
                    <a:pt x="633145" y="5372"/>
                  </a:moveTo>
                  <a:lnTo>
                    <a:pt x="627278" y="5372"/>
                  </a:lnTo>
                  <a:lnTo>
                    <a:pt x="630313" y="8813"/>
                  </a:lnTo>
                  <a:lnTo>
                    <a:pt x="627192" y="8813"/>
                  </a:lnTo>
                  <a:lnTo>
                    <a:pt x="626986" y="17132"/>
                  </a:lnTo>
                  <a:lnTo>
                    <a:pt x="631126" y="17132"/>
                  </a:lnTo>
                  <a:lnTo>
                    <a:pt x="632554" y="8813"/>
                  </a:lnTo>
                  <a:lnTo>
                    <a:pt x="630313" y="8813"/>
                  </a:lnTo>
                  <a:lnTo>
                    <a:pt x="627278" y="5372"/>
                  </a:lnTo>
                  <a:lnTo>
                    <a:pt x="633145" y="5372"/>
                  </a:lnTo>
                  <a:close/>
                </a:path>
                <a:path w="1125220" h="49529">
                  <a:moveTo>
                    <a:pt x="656780" y="4470"/>
                  </a:moveTo>
                  <a:lnTo>
                    <a:pt x="639749" y="4470"/>
                  </a:lnTo>
                  <a:lnTo>
                    <a:pt x="638860" y="8864"/>
                  </a:lnTo>
                  <a:lnTo>
                    <a:pt x="655878" y="8864"/>
                  </a:lnTo>
                  <a:lnTo>
                    <a:pt x="656780" y="4470"/>
                  </a:lnTo>
                  <a:close/>
                </a:path>
                <a:path w="1125220" h="49529">
                  <a:moveTo>
                    <a:pt x="603973" y="5372"/>
                  </a:moveTo>
                  <a:lnTo>
                    <a:pt x="599605" y="8813"/>
                  </a:lnTo>
                  <a:lnTo>
                    <a:pt x="602784" y="8813"/>
                  </a:lnTo>
                  <a:lnTo>
                    <a:pt x="603973" y="5372"/>
                  </a:lnTo>
                  <a:close/>
                </a:path>
                <a:path w="1125220" h="49529">
                  <a:moveTo>
                    <a:pt x="611759" y="5372"/>
                  </a:moveTo>
                  <a:lnTo>
                    <a:pt x="603973" y="5372"/>
                  </a:lnTo>
                  <a:lnTo>
                    <a:pt x="602784" y="8813"/>
                  </a:lnTo>
                  <a:lnTo>
                    <a:pt x="611212" y="8813"/>
                  </a:lnTo>
                  <a:lnTo>
                    <a:pt x="611759" y="5372"/>
                  </a:lnTo>
                  <a:close/>
                </a:path>
                <a:path w="1125220" h="49529">
                  <a:moveTo>
                    <a:pt x="627278" y="5372"/>
                  </a:moveTo>
                  <a:lnTo>
                    <a:pt x="619633" y="5372"/>
                  </a:lnTo>
                  <a:lnTo>
                    <a:pt x="618980" y="8813"/>
                  </a:lnTo>
                  <a:lnTo>
                    <a:pt x="627192" y="8813"/>
                  </a:lnTo>
                  <a:lnTo>
                    <a:pt x="627278" y="5372"/>
                  </a:lnTo>
                  <a:close/>
                </a:path>
                <a:path w="1125220" h="49529">
                  <a:moveTo>
                    <a:pt x="690372" y="21831"/>
                  </a:moveTo>
                  <a:lnTo>
                    <a:pt x="682167" y="21831"/>
                  </a:lnTo>
                  <a:lnTo>
                    <a:pt x="682942" y="22491"/>
                  </a:lnTo>
                  <a:lnTo>
                    <a:pt x="682942" y="25526"/>
                  </a:lnTo>
                  <a:lnTo>
                    <a:pt x="682510" y="27457"/>
                  </a:lnTo>
                  <a:lnTo>
                    <a:pt x="678832" y="42417"/>
                  </a:lnTo>
                  <a:lnTo>
                    <a:pt x="678479" y="43599"/>
                  </a:lnTo>
                  <a:lnTo>
                    <a:pt x="678357" y="47828"/>
                  </a:lnTo>
                  <a:lnTo>
                    <a:pt x="679843" y="49148"/>
                  </a:lnTo>
                  <a:lnTo>
                    <a:pt x="687349" y="49148"/>
                  </a:lnTo>
                  <a:lnTo>
                    <a:pt x="691692" y="44970"/>
                  </a:lnTo>
                  <a:lnTo>
                    <a:pt x="692303" y="43980"/>
                  </a:lnTo>
                  <a:lnTo>
                    <a:pt x="686181" y="43980"/>
                  </a:lnTo>
                  <a:lnTo>
                    <a:pt x="685800" y="43599"/>
                  </a:lnTo>
                  <a:lnTo>
                    <a:pt x="685736" y="42011"/>
                  </a:lnTo>
                  <a:lnTo>
                    <a:pt x="686054" y="40893"/>
                  </a:lnTo>
                  <a:lnTo>
                    <a:pt x="690025" y="24777"/>
                  </a:lnTo>
                  <a:lnTo>
                    <a:pt x="690279" y="23634"/>
                  </a:lnTo>
                  <a:lnTo>
                    <a:pt x="690372" y="21831"/>
                  </a:lnTo>
                  <a:close/>
                </a:path>
                <a:path w="1125220" h="49529">
                  <a:moveTo>
                    <a:pt x="672917" y="21450"/>
                  </a:moveTo>
                  <a:lnTo>
                    <a:pt x="665988" y="21450"/>
                  </a:lnTo>
                  <a:lnTo>
                    <a:pt x="668286" y="22859"/>
                  </a:lnTo>
                  <a:lnTo>
                    <a:pt x="665691" y="22859"/>
                  </a:lnTo>
                  <a:lnTo>
                    <a:pt x="660387" y="48120"/>
                  </a:lnTo>
                  <a:lnTo>
                    <a:pt x="661174" y="48742"/>
                  </a:lnTo>
                  <a:lnTo>
                    <a:pt x="667499" y="48234"/>
                  </a:lnTo>
                  <a:lnTo>
                    <a:pt x="669163" y="39090"/>
                  </a:lnTo>
                  <a:lnTo>
                    <a:pt x="671707" y="27406"/>
                  </a:lnTo>
                  <a:lnTo>
                    <a:pt x="671080" y="27406"/>
                  </a:lnTo>
                  <a:lnTo>
                    <a:pt x="671233" y="24777"/>
                  </a:lnTo>
                  <a:lnTo>
                    <a:pt x="672536" y="23405"/>
                  </a:lnTo>
                  <a:lnTo>
                    <a:pt x="672642" y="22859"/>
                  </a:lnTo>
                  <a:lnTo>
                    <a:pt x="668286" y="22859"/>
                  </a:lnTo>
                  <a:lnTo>
                    <a:pt x="665750" y="22581"/>
                  </a:lnTo>
                  <a:lnTo>
                    <a:pt x="672697" y="22581"/>
                  </a:lnTo>
                  <a:lnTo>
                    <a:pt x="672917" y="21450"/>
                  </a:lnTo>
                  <a:close/>
                </a:path>
                <a:path w="1125220" h="49529">
                  <a:moveTo>
                    <a:pt x="692454" y="39623"/>
                  </a:moveTo>
                  <a:lnTo>
                    <a:pt x="690270" y="42417"/>
                  </a:lnTo>
                  <a:lnTo>
                    <a:pt x="688238" y="43980"/>
                  </a:lnTo>
                  <a:lnTo>
                    <a:pt x="692303" y="43980"/>
                  </a:lnTo>
                  <a:lnTo>
                    <a:pt x="694207" y="40893"/>
                  </a:lnTo>
                  <a:lnTo>
                    <a:pt x="692454" y="39623"/>
                  </a:lnTo>
                  <a:close/>
                </a:path>
                <a:path w="1125220" h="49529">
                  <a:moveTo>
                    <a:pt x="672536" y="23405"/>
                  </a:moveTo>
                  <a:lnTo>
                    <a:pt x="671233" y="24777"/>
                  </a:lnTo>
                  <a:lnTo>
                    <a:pt x="671080" y="27406"/>
                  </a:lnTo>
                  <a:lnTo>
                    <a:pt x="671857" y="26718"/>
                  </a:lnTo>
                  <a:lnTo>
                    <a:pt x="672536" y="23405"/>
                  </a:lnTo>
                  <a:close/>
                </a:path>
                <a:path w="1125220" h="49529">
                  <a:moveTo>
                    <a:pt x="671857" y="26718"/>
                  </a:moveTo>
                  <a:lnTo>
                    <a:pt x="671080" y="27406"/>
                  </a:lnTo>
                  <a:lnTo>
                    <a:pt x="671707" y="27406"/>
                  </a:lnTo>
                  <a:lnTo>
                    <a:pt x="671857" y="26718"/>
                  </a:lnTo>
                  <a:close/>
                </a:path>
                <a:path w="1125220" h="49529">
                  <a:moveTo>
                    <a:pt x="688594" y="16382"/>
                  </a:moveTo>
                  <a:lnTo>
                    <a:pt x="681431" y="16382"/>
                  </a:lnTo>
                  <a:lnTo>
                    <a:pt x="675843" y="19926"/>
                  </a:lnTo>
                  <a:lnTo>
                    <a:pt x="672536" y="23405"/>
                  </a:lnTo>
                  <a:lnTo>
                    <a:pt x="672116" y="25526"/>
                  </a:lnTo>
                  <a:lnTo>
                    <a:pt x="671857" y="26718"/>
                  </a:lnTo>
                  <a:lnTo>
                    <a:pt x="675335" y="23634"/>
                  </a:lnTo>
                  <a:lnTo>
                    <a:pt x="678726" y="21831"/>
                  </a:lnTo>
                  <a:lnTo>
                    <a:pt x="690372" y="21831"/>
                  </a:lnTo>
                  <a:lnTo>
                    <a:pt x="690372" y="18021"/>
                  </a:lnTo>
                  <a:lnTo>
                    <a:pt x="688594" y="16382"/>
                  </a:lnTo>
                  <a:close/>
                </a:path>
                <a:path w="1125220" h="49529">
                  <a:moveTo>
                    <a:pt x="665988" y="21450"/>
                  </a:moveTo>
                  <a:lnTo>
                    <a:pt x="665750" y="22581"/>
                  </a:lnTo>
                  <a:lnTo>
                    <a:pt x="668286" y="22859"/>
                  </a:lnTo>
                  <a:lnTo>
                    <a:pt x="665988" y="21450"/>
                  </a:lnTo>
                  <a:close/>
                </a:path>
                <a:path w="1125220" h="49529">
                  <a:moveTo>
                    <a:pt x="672719" y="16344"/>
                  </a:moveTo>
                  <a:lnTo>
                    <a:pt x="660641" y="19824"/>
                  </a:lnTo>
                  <a:lnTo>
                    <a:pt x="660311" y="21983"/>
                  </a:lnTo>
                  <a:lnTo>
                    <a:pt x="665750" y="22581"/>
                  </a:lnTo>
                  <a:lnTo>
                    <a:pt x="665988" y="21450"/>
                  </a:lnTo>
                  <a:lnTo>
                    <a:pt x="672917" y="21450"/>
                  </a:lnTo>
                  <a:lnTo>
                    <a:pt x="673747" y="17183"/>
                  </a:lnTo>
                  <a:lnTo>
                    <a:pt x="672719" y="16344"/>
                  </a:lnTo>
                  <a:close/>
                </a:path>
                <a:path w="1125220" h="49529">
                  <a:moveTo>
                    <a:pt x="709273" y="21043"/>
                  </a:moveTo>
                  <a:lnTo>
                    <a:pt x="702322" y="21043"/>
                  </a:lnTo>
                  <a:lnTo>
                    <a:pt x="703148" y="22694"/>
                  </a:lnTo>
                  <a:lnTo>
                    <a:pt x="701954" y="22694"/>
                  </a:lnTo>
                  <a:lnTo>
                    <a:pt x="697718" y="41757"/>
                  </a:lnTo>
                  <a:lnTo>
                    <a:pt x="697674" y="47599"/>
                  </a:lnTo>
                  <a:lnTo>
                    <a:pt x="699947" y="49148"/>
                  </a:lnTo>
                  <a:lnTo>
                    <a:pt x="707326" y="49148"/>
                  </a:lnTo>
                  <a:lnTo>
                    <a:pt x="712368" y="45504"/>
                  </a:lnTo>
                  <a:lnTo>
                    <a:pt x="714118" y="43611"/>
                  </a:lnTo>
                  <a:lnTo>
                    <a:pt x="706018" y="43611"/>
                  </a:lnTo>
                  <a:lnTo>
                    <a:pt x="705065" y="42824"/>
                  </a:lnTo>
                  <a:lnTo>
                    <a:pt x="705145" y="39188"/>
                  </a:lnTo>
                  <a:lnTo>
                    <a:pt x="705512" y="37452"/>
                  </a:lnTo>
                  <a:lnTo>
                    <a:pt x="708895" y="22694"/>
                  </a:lnTo>
                  <a:lnTo>
                    <a:pt x="703148" y="22694"/>
                  </a:lnTo>
                  <a:lnTo>
                    <a:pt x="701982" y="22571"/>
                  </a:lnTo>
                  <a:lnTo>
                    <a:pt x="708923" y="22571"/>
                  </a:lnTo>
                  <a:lnTo>
                    <a:pt x="709273" y="21043"/>
                  </a:lnTo>
                  <a:close/>
                </a:path>
                <a:path w="1125220" h="49529">
                  <a:moveTo>
                    <a:pt x="723064" y="37452"/>
                  </a:moveTo>
                  <a:lnTo>
                    <a:pt x="717816" y="37452"/>
                  </a:lnTo>
                  <a:lnTo>
                    <a:pt x="718007" y="39408"/>
                  </a:lnTo>
                  <a:lnTo>
                    <a:pt x="715134" y="42513"/>
                  </a:lnTo>
                  <a:lnTo>
                    <a:pt x="715125" y="47599"/>
                  </a:lnTo>
                  <a:lnTo>
                    <a:pt x="716953" y="49148"/>
                  </a:lnTo>
                  <a:lnTo>
                    <a:pt x="724230" y="49148"/>
                  </a:lnTo>
                  <a:lnTo>
                    <a:pt x="727938" y="44970"/>
                  </a:lnTo>
                  <a:lnTo>
                    <a:pt x="728611" y="43980"/>
                  </a:lnTo>
                  <a:lnTo>
                    <a:pt x="722744" y="43980"/>
                  </a:lnTo>
                  <a:lnTo>
                    <a:pt x="722147" y="43497"/>
                  </a:lnTo>
                  <a:lnTo>
                    <a:pt x="722170" y="41757"/>
                  </a:lnTo>
                  <a:lnTo>
                    <a:pt x="722350" y="40766"/>
                  </a:lnTo>
                  <a:lnTo>
                    <a:pt x="723064" y="37452"/>
                  </a:lnTo>
                  <a:close/>
                </a:path>
                <a:path w="1125220" h="49529">
                  <a:moveTo>
                    <a:pt x="728941" y="39623"/>
                  </a:moveTo>
                  <a:lnTo>
                    <a:pt x="726516" y="42532"/>
                  </a:lnTo>
                  <a:lnTo>
                    <a:pt x="724877" y="43980"/>
                  </a:lnTo>
                  <a:lnTo>
                    <a:pt x="728611" y="43980"/>
                  </a:lnTo>
                  <a:lnTo>
                    <a:pt x="730707" y="40893"/>
                  </a:lnTo>
                  <a:lnTo>
                    <a:pt x="728941" y="39623"/>
                  </a:lnTo>
                  <a:close/>
                </a:path>
                <a:path w="1125220" h="49529">
                  <a:moveTo>
                    <a:pt x="715814" y="39188"/>
                  </a:moveTo>
                  <a:lnTo>
                    <a:pt x="712851" y="41757"/>
                  </a:lnTo>
                  <a:lnTo>
                    <a:pt x="710057" y="43611"/>
                  </a:lnTo>
                  <a:lnTo>
                    <a:pt x="714118" y="43611"/>
                  </a:lnTo>
                  <a:lnTo>
                    <a:pt x="715117" y="42532"/>
                  </a:lnTo>
                  <a:lnTo>
                    <a:pt x="715814" y="39188"/>
                  </a:lnTo>
                  <a:close/>
                </a:path>
                <a:path w="1125220" h="49529">
                  <a:moveTo>
                    <a:pt x="717816" y="37452"/>
                  </a:moveTo>
                  <a:lnTo>
                    <a:pt x="715814" y="39188"/>
                  </a:lnTo>
                  <a:lnTo>
                    <a:pt x="715261" y="41757"/>
                  </a:lnTo>
                  <a:lnTo>
                    <a:pt x="715134" y="42513"/>
                  </a:lnTo>
                  <a:lnTo>
                    <a:pt x="718007" y="39408"/>
                  </a:lnTo>
                  <a:lnTo>
                    <a:pt x="717816" y="37452"/>
                  </a:lnTo>
                  <a:close/>
                </a:path>
                <a:path w="1125220" h="49529">
                  <a:moveTo>
                    <a:pt x="726389" y="16344"/>
                  </a:moveTo>
                  <a:lnTo>
                    <a:pt x="719988" y="18364"/>
                  </a:lnTo>
                  <a:lnTo>
                    <a:pt x="719217" y="22694"/>
                  </a:lnTo>
                  <a:lnTo>
                    <a:pt x="718629" y="25730"/>
                  </a:lnTo>
                  <a:lnTo>
                    <a:pt x="715814" y="39188"/>
                  </a:lnTo>
                  <a:lnTo>
                    <a:pt x="717816" y="37452"/>
                  </a:lnTo>
                  <a:lnTo>
                    <a:pt x="723064" y="37452"/>
                  </a:lnTo>
                  <a:lnTo>
                    <a:pt x="727430" y="17183"/>
                  </a:lnTo>
                  <a:lnTo>
                    <a:pt x="726389" y="16344"/>
                  </a:lnTo>
                  <a:close/>
                </a:path>
                <a:path w="1125220" h="49529">
                  <a:moveTo>
                    <a:pt x="702322" y="21043"/>
                  </a:moveTo>
                  <a:lnTo>
                    <a:pt x="701982" y="22571"/>
                  </a:lnTo>
                  <a:lnTo>
                    <a:pt x="703148" y="22694"/>
                  </a:lnTo>
                  <a:lnTo>
                    <a:pt x="702322" y="21043"/>
                  </a:lnTo>
                  <a:close/>
                </a:path>
                <a:path w="1125220" h="49529">
                  <a:moveTo>
                    <a:pt x="709180" y="16344"/>
                  </a:moveTo>
                  <a:lnTo>
                    <a:pt x="696772" y="19786"/>
                  </a:lnTo>
                  <a:lnTo>
                    <a:pt x="696442" y="21983"/>
                  </a:lnTo>
                  <a:lnTo>
                    <a:pt x="701982" y="22571"/>
                  </a:lnTo>
                  <a:lnTo>
                    <a:pt x="702322" y="21043"/>
                  </a:lnTo>
                  <a:lnTo>
                    <a:pt x="709273" y="21043"/>
                  </a:lnTo>
                  <a:lnTo>
                    <a:pt x="710158" y="17183"/>
                  </a:lnTo>
                  <a:lnTo>
                    <a:pt x="709180" y="16344"/>
                  </a:lnTo>
                  <a:close/>
                </a:path>
                <a:path w="1125220" h="49529">
                  <a:moveTo>
                    <a:pt x="745272" y="21412"/>
                  </a:moveTo>
                  <a:lnTo>
                    <a:pt x="738314" y="21412"/>
                  </a:lnTo>
                  <a:lnTo>
                    <a:pt x="739571" y="22758"/>
                  </a:lnTo>
                  <a:lnTo>
                    <a:pt x="738032" y="22758"/>
                  </a:lnTo>
                  <a:lnTo>
                    <a:pt x="734020" y="41884"/>
                  </a:lnTo>
                  <a:lnTo>
                    <a:pt x="733748" y="43497"/>
                  </a:lnTo>
                  <a:lnTo>
                    <a:pt x="733666" y="47828"/>
                  </a:lnTo>
                  <a:lnTo>
                    <a:pt x="735495" y="49148"/>
                  </a:lnTo>
                  <a:lnTo>
                    <a:pt x="742962" y="49148"/>
                  </a:lnTo>
                  <a:lnTo>
                    <a:pt x="746658" y="45008"/>
                  </a:lnTo>
                  <a:lnTo>
                    <a:pt x="747344" y="43980"/>
                  </a:lnTo>
                  <a:lnTo>
                    <a:pt x="741540" y="43980"/>
                  </a:lnTo>
                  <a:lnTo>
                    <a:pt x="740943" y="43497"/>
                  </a:lnTo>
                  <a:lnTo>
                    <a:pt x="740943" y="41884"/>
                  </a:lnTo>
                  <a:lnTo>
                    <a:pt x="741451" y="39369"/>
                  </a:lnTo>
                  <a:lnTo>
                    <a:pt x="744985" y="22758"/>
                  </a:lnTo>
                  <a:lnTo>
                    <a:pt x="739571" y="22758"/>
                  </a:lnTo>
                  <a:lnTo>
                    <a:pt x="738068" y="22591"/>
                  </a:lnTo>
                  <a:lnTo>
                    <a:pt x="745021" y="22591"/>
                  </a:lnTo>
                  <a:lnTo>
                    <a:pt x="745272" y="21412"/>
                  </a:lnTo>
                  <a:close/>
                </a:path>
                <a:path w="1125220" h="49529">
                  <a:moveTo>
                    <a:pt x="747649" y="39623"/>
                  </a:moveTo>
                  <a:lnTo>
                    <a:pt x="745261" y="42532"/>
                  </a:lnTo>
                  <a:lnTo>
                    <a:pt x="743521" y="43980"/>
                  </a:lnTo>
                  <a:lnTo>
                    <a:pt x="747344" y="43980"/>
                  </a:lnTo>
                  <a:lnTo>
                    <a:pt x="749401" y="40893"/>
                  </a:lnTo>
                  <a:lnTo>
                    <a:pt x="747649" y="39623"/>
                  </a:lnTo>
                  <a:close/>
                </a:path>
                <a:path w="1125220" h="49529">
                  <a:moveTo>
                    <a:pt x="738314" y="21412"/>
                  </a:moveTo>
                  <a:lnTo>
                    <a:pt x="738068" y="22591"/>
                  </a:lnTo>
                  <a:lnTo>
                    <a:pt x="739571" y="22758"/>
                  </a:lnTo>
                  <a:lnTo>
                    <a:pt x="738314" y="21412"/>
                  </a:lnTo>
                  <a:close/>
                </a:path>
                <a:path w="1125220" h="49529">
                  <a:moveTo>
                    <a:pt x="745261" y="16344"/>
                  </a:moveTo>
                  <a:lnTo>
                    <a:pt x="732942" y="19824"/>
                  </a:lnTo>
                  <a:lnTo>
                    <a:pt x="732612" y="21983"/>
                  </a:lnTo>
                  <a:lnTo>
                    <a:pt x="738068" y="22591"/>
                  </a:lnTo>
                  <a:lnTo>
                    <a:pt x="738314" y="21412"/>
                  </a:lnTo>
                  <a:lnTo>
                    <a:pt x="745272" y="21412"/>
                  </a:lnTo>
                  <a:lnTo>
                    <a:pt x="746188" y="17106"/>
                  </a:lnTo>
                  <a:lnTo>
                    <a:pt x="745261" y="16344"/>
                  </a:lnTo>
                  <a:close/>
                </a:path>
                <a:path w="1125220" h="49529">
                  <a:moveTo>
                    <a:pt x="747217" y="0"/>
                  </a:moveTo>
                  <a:lnTo>
                    <a:pt x="742403" y="0"/>
                  </a:lnTo>
                  <a:lnTo>
                    <a:pt x="740143" y="2070"/>
                  </a:lnTo>
                  <a:lnTo>
                    <a:pt x="740143" y="7353"/>
                  </a:lnTo>
                  <a:lnTo>
                    <a:pt x="741984" y="8928"/>
                  </a:lnTo>
                  <a:lnTo>
                    <a:pt x="746683" y="8928"/>
                  </a:lnTo>
                  <a:lnTo>
                    <a:pt x="748919" y="6743"/>
                  </a:lnTo>
                  <a:lnTo>
                    <a:pt x="748919" y="1650"/>
                  </a:lnTo>
                  <a:lnTo>
                    <a:pt x="747217" y="0"/>
                  </a:lnTo>
                  <a:close/>
                </a:path>
                <a:path w="1125220" h="49529">
                  <a:moveTo>
                    <a:pt x="787146" y="16382"/>
                  </a:moveTo>
                  <a:lnTo>
                    <a:pt x="784491" y="16382"/>
                  </a:lnTo>
                  <a:lnTo>
                    <a:pt x="777468" y="18604"/>
                  </a:lnTo>
                  <a:lnTo>
                    <a:pt x="770709" y="24345"/>
                  </a:lnTo>
                  <a:lnTo>
                    <a:pt x="765621" y="32220"/>
                  </a:lnTo>
                  <a:lnTo>
                    <a:pt x="763630" y="40766"/>
                  </a:lnTo>
                  <a:lnTo>
                    <a:pt x="763612" y="46824"/>
                  </a:lnTo>
                  <a:lnTo>
                    <a:pt x="766775" y="49148"/>
                  </a:lnTo>
                  <a:lnTo>
                    <a:pt x="774573" y="49148"/>
                  </a:lnTo>
                  <a:lnTo>
                    <a:pt x="780021" y="44564"/>
                  </a:lnTo>
                  <a:lnTo>
                    <a:pt x="780692" y="43611"/>
                  </a:lnTo>
                  <a:lnTo>
                    <a:pt x="772223" y="43611"/>
                  </a:lnTo>
                  <a:lnTo>
                    <a:pt x="770806" y="41884"/>
                  </a:lnTo>
                  <a:lnTo>
                    <a:pt x="770775" y="32689"/>
                  </a:lnTo>
                  <a:lnTo>
                    <a:pt x="773036" y="26885"/>
                  </a:lnTo>
                  <a:lnTo>
                    <a:pt x="778090" y="21907"/>
                  </a:lnTo>
                  <a:lnTo>
                    <a:pt x="780173" y="20916"/>
                  </a:lnTo>
                  <a:lnTo>
                    <a:pt x="785836" y="20916"/>
                  </a:lnTo>
                  <a:lnTo>
                    <a:pt x="786066" y="19850"/>
                  </a:lnTo>
                  <a:lnTo>
                    <a:pt x="789000" y="18151"/>
                  </a:lnTo>
                  <a:lnTo>
                    <a:pt x="787146" y="16382"/>
                  </a:lnTo>
                  <a:close/>
                </a:path>
                <a:path w="1125220" h="49529">
                  <a:moveTo>
                    <a:pt x="789274" y="36880"/>
                  </a:moveTo>
                  <a:lnTo>
                    <a:pt x="783729" y="36880"/>
                  </a:lnTo>
                  <a:lnTo>
                    <a:pt x="784212" y="38620"/>
                  </a:lnTo>
                  <a:lnTo>
                    <a:pt x="781253" y="42817"/>
                  </a:lnTo>
                  <a:lnTo>
                    <a:pt x="781253" y="47599"/>
                  </a:lnTo>
                  <a:lnTo>
                    <a:pt x="783107" y="49148"/>
                  </a:lnTo>
                  <a:lnTo>
                    <a:pt x="790181" y="49148"/>
                  </a:lnTo>
                  <a:lnTo>
                    <a:pt x="794359" y="44792"/>
                  </a:lnTo>
                  <a:lnTo>
                    <a:pt x="794866" y="43980"/>
                  </a:lnTo>
                  <a:lnTo>
                    <a:pt x="788733" y="43980"/>
                  </a:lnTo>
                  <a:lnTo>
                    <a:pt x="788174" y="43497"/>
                  </a:lnTo>
                  <a:lnTo>
                    <a:pt x="788215" y="41643"/>
                  </a:lnTo>
                  <a:lnTo>
                    <a:pt x="788365" y="40766"/>
                  </a:lnTo>
                  <a:lnTo>
                    <a:pt x="789274" y="36880"/>
                  </a:lnTo>
                  <a:close/>
                </a:path>
                <a:path w="1125220" h="49529">
                  <a:moveTo>
                    <a:pt x="795020" y="39598"/>
                  </a:moveTo>
                  <a:lnTo>
                    <a:pt x="792911" y="42265"/>
                  </a:lnTo>
                  <a:lnTo>
                    <a:pt x="790930" y="43980"/>
                  </a:lnTo>
                  <a:lnTo>
                    <a:pt x="794866" y="43980"/>
                  </a:lnTo>
                  <a:lnTo>
                    <a:pt x="796798" y="40881"/>
                  </a:lnTo>
                  <a:lnTo>
                    <a:pt x="795020" y="39598"/>
                  </a:lnTo>
                  <a:close/>
                </a:path>
                <a:path w="1125220" h="49529">
                  <a:moveTo>
                    <a:pt x="781935" y="38977"/>
                  </a:moveTo>
                  <a:lnTo>
                    <a:pt x="779653" y="41643"/>
                  </a:lnTo>
                  <a:lnTo>
                    <a:pt x="776871" y="43611"/>
                  </a:lnTo>
                  <a:lnTo>
                    <a:pt x="780692" y="43611"/>
                  </a:lnTo>
                  <a:lnTo>
                    <a:pt x="781253" y="42817"/>
                  </a:lnTo>
                  <a:lnTo>
                    <a:pt x="781363" y="41846"/>
                  </a:lnTo>
                  <a:lnTo>
                    <a:pt x="781469" y="41135"/>
                  </a:lnTo>
                  <a:lnTo>
                    <a:pt x="781935" y="38977"/>
                  </a:lnTo>
                  <a:close/>
                </a:path>
                <a:path w="1125220" h="49529">
                  <a:moveTo>
                    <a:pt x="783729" y="36880"/>
                  </a:moveTo>
                  <a:lnTo>
                    <a:pt x="781935" y="38977"/>
                  </a:lnTo>
                  <a:lnTo>
                    <a:pt x="781469" y="41135"/>
                  </a:lnTo>
                  <a:lnTo>
                    <a:pt x="781363" y="41846"/>
                  </a:lnTo>
                  <a:lnTo>
                    <a:pt x="781253" y="42817"/>
                  </a:lnTo>
                  <a:lnTo>
                    <a:pt x="784212" y="38620"/>
                  </a:lnTo>
                  <a:lnTo>
                    <a:pt x="783729" y="36880"/>
                  </a:lnTo>
                  <a:close/>
                </a:path>
                <a:path w="1125220" h="49529">
                  <a:moveTo>
                    <a:pt x="785638" y="21831"/>
                  </a:moveTo>
                  <a:lnTo>
                    <a:pt x="781935" y="38977"/>
                  </a:lnTo>
                  <a:lnTo>
                    <a:pt x="783729" y="36880"/>
                  </a:lnTo>
                  <a:lnTo>
                    <a:pt x="789274" y="36880"/>
                  </a:lnTo>
                  <a:lnTo>
                    <a:pt x="792396" y="23164"/>
                  </a:lnTo>
                  <a:lnTo>
                    <a:pt x="787438" y="23164"/>
                  </a:lnTo>
                  <a:lnTo>
                    <a:pt x="785876" y="21958"/>
                  </a:lnTo>
                  <a:lnTo>
                    <a:pt x="785638" y="21831"/>
                  </a:lnTo>
                  <a:close/>
                </a:path>
                <a:path w="1125220" h="49529">
                  <a:moveTo>
                    <a:pt x="789000" y="18151"/>
                  </a:moveTo>
                  <a:lnTo>
                    <a:pt x="786066" y="19850"/>
                  </a:lnTo>
                  <a:lnTo>
                    <a:pt x="785638" y="21831"/>
                  </a:lnTo>
                  <a:lnTo>
                    <a:pt x="785876" y="21958"/>
                  </a:lnTo>
                  <a:lnTo>
                    <a:pt x="787438" y="23164"/>
                  </a:lnTo>
                  <a:lnTo>
                    <a:pt x="790816" y="20751"/>
                  </a:lnTo>
                  <a:lnTo>
                    <a:pt x="789063" y="18211"/>
                  </a:lnTo>
                  <a:close/>
                </a:path>
                <a:path w="1125220" h="49529">
                  <a:moveTo>
                    <a:pt x="792759" y="15976"/>
                  </a:moveTo>
                  <a:lnTo>
                    <a:pt x="789000" y="18151"/>
                  </a:lnTo>
                  <a:lnTo>
                    <a:pt x="790816" y="20751"/>
                  </a:lnTo>
                  <a:lnTo>
                    <a:pt x="787438" y="23164"/>
                  </a:lnTo>
                  <a:lnTo>
                    <a:pt x="792396" y="23164"/>
                  </a:lnTo>
                  <a:lnTo>
                    <a:pt x="793877" y="16662"/>
                  </a:lnTo>
                  <a:lnTo>
                    <a:pt x="792759" y="15976"/>
                  </a:lnTo>
                  <a:close/>
                </a:path>
                <a:path w="1125220" h="49529">
                  <a:moveTo>
                    <a:pt x="785836" y="20916"/>
                  </a:moveTo>
                  <a:lnTo>
                    <a:pt x="783920" y="20916"/>
                  </a:lnTo>
                  <a:lnTo>
                    <a:pt x="785638" y="21831"/>
                  </a:lnTo>
                  <a:lnTo>
                    <a:pt x="785836" y="20916"/>
                  </a:lnTo>
                  <a:close/>
                </a:path>
                <a:path w="1125220" h="49529">
                  <a:moveTo>
                    <a:pt x="828751" y="21831"/>
                  </a:moveTo>
                  <a:lnTo>
                    <a:pt x="820547" y="21831"/>
                  </a:lnTo>
                  <a:lnTo>
                    <a:pt x="821321" y="22491"/>
                  </a:lnTo>
                  <a:lnTo>
                    <a:pt x="821321" y="25526"/>
                  </a:lnTo>
                  <a:lnTo>
                    <a:pt x="820889" y="27457"/>
                  </a:lnTo>
                  <a:lnTo>
                    <a:pt x="817211" y="42417"/>
                  </a:lnTo>
                  <a:lnTo>
                    <a:pt x="816858" y="43599"/>
                  </a:lnTo>
                  <a:lnTo>
                    <a:pt x="816737" y="47828"/>
                  </a:lnTo>
                  <a:lnTo>
                    <a:pt x="818222" y="49148"/>
                  </a:lnTo>
                  <a:lnTo>
                    <a:pt x="825728" y="49148"/>
                  </a:lnTo>
                  <a:lnTo>
                    <a:pt x="830072" y="44970"/>
                  </a:lnTo>
                  <a:lnTo>
                    <a:pt x="830686" y="43980"/>
                  </a:lnTo>
                  <a:lnTo>
                    <a:pt x="824560" y="43980"/>
                  </a:lnTo>
                  <a:lnTo>
                    <a:pt x="824179" y="43599"/>
                  </a:lnTo>
                  <a:lnTo>
                    <a:pt x="824115" y="42011"/>
                  </a:lnTo>
                  <a:lnTo>
                    <a:pt x="824433" y="40893"/>
                  </a:lnTo>
                  <a:lnTo>
                    <a:pt x="827786" y="27292"/>
                  </a:lnTo>
                  <a:lnTo>
                    <a:pt x="828322" y="25209"/>
                  </a:lnTo>
                  <a:lnTo>
                    <a:pt x="828661" y="23634"/>
                  </a:lnTo>
                  <a:lnTo>
                    <a:pt x="828751" y="21831"/>
                  </a:lnTo>
                  <a:close/>
                </a:path>
                <a:path w="1125220" h="49529">
                  <a:moveTo>
                    <a:pt x="811302" y="21450"/>
                  </a:moveTo>
                  <a:lnTo>
                    <a:pt x="804379" y="21450"/>
                  </a:lnTo>
                  <a:lnTo>
                    <a:pt x="806665" y="22859"/>
                  </a:lnTo>
                  <a:lnTo>
                    <a:pt x="804083" y="22859"/>
                  </a:lnTo>
                  <a:lnTo>
                    <a:pt x="798766" y="48120"/>
                  </a:lnTo>
                  <a:lnTo>
                    <a:pt x="799553" y="48742"/>
                  </a:lnTo>
                  <a:lnTo>
                    <a:pt x="805878" y="48234"/>
                  </a:lnTo>
                  <a:lnTo>
                    <a:pt x="807036" y="42011"/>
                  </a:lnTo>
                  <a:lnTo>
                    <a:pt x="807554" y="39090"/>
                  </a:lnTo>
                  <a:lnTo>
                    <a:pt x="810085" y="27406"/>
                  </a:lnTo>
                  <a:lnTo>
                    <a:pt x="809459" y="27406"/>
                  </a:lnTo>
                  <a:lnTo>
                    <a:pt x="809612" y="24777"/>
                  </a:lnTo>
                  <a:lnTo>
                    <a:pt x="810919" y="23402"/>
                  </a:lnTo>
                  <a:lnTo>
                    <a:pt x="811025" y="22859"/>
                  </a:lnTo>
                  <a:lnTo>
                    <a:pt x="806665" y="22859"/>
                  </a:lnTo>
                  <a:lnTo>
                    <a:pt x="804141" y="22582"/>
                  </a:lnTo>
                  <a:lnTo>
                    <a:pt x="811080" y="22582"/>
                  </a:lnTo>
                  <a:lnTo>
                    <a:pt x="811302" y="21450"/>
                  </a:lnTo>
                  <a:close/>
                </a:path>
                <a:path w="1125220" h="49529">
                  <a:moveTo>
                    <a:pt x="830834" y="39623"/>
                  </a:moveTo>
                  <a:lnTo>
                    <a:pt x="828649" y="42417"/>
                  </a:lnTo>
                  <a:lnTo>
                    <a:pt x="826617" y="43980"/>
                  </a:lnTo>
                  <a:lnTo>
                    <a:pt x="830686" y="43980"/>
                  </a:lnTo>
                  <a:lnTo>
                    <a:pt x="832599" y="40893"/>
                  </a:lnTo>
                  <a:lnTo>
                    <a:pt x="830834" y="39623"/>
                  </a:lnTo>
                  <a:close/>
                </a:path>
                <a:path w="1125220" h="49529">
                  <a:moveTo>
                    <a:pt x="810919" y="23402"/>
                  </a:moveTo>
                  <a:lnTo>
                    <a:pt x="809612" y="24777"/>
                  </a:lnTo>
                  <a:lnTo>
                    <a:pt x="809459" y="27406"/>
                  </a:lnTo>
                  <a:lnTo>
                    <a:pt x="810235" y="26719"/>
                  </a:lnTo>
                  <a:lnTo>
                    <a:pt x="810919" y="23402"/>
                  </a:lnTo>
                  <a:close/>
                </a:path>
                <a:path w="1125220" h="49529">
                  <a:moveTo>
                    <a:pt x="810235" y="26719"/>
                  </a:moveTo>
                  <a:lnTo>
                    <a:pt x="809459" y="27406"/>
                  </a:lnTo>
                  <a:lnTo>
                    <a:pt x="810085" y="27406"/>
                  </a:lnTo>
                  <a:lnTo>
                    <a:pt x="810235" y="26719"/>
                  </a:lnTo>
                  <a:close/>
                </a:path>
                <a:path w="1125220" h="49529">
                  <a:moveTo>
                    <a:pt x="826973" y="16382"/>
                  </a:moveTo>
                  <a:lnTo>
                    <a:pt x="819810" y="16382"/>
                  </a:lnTo>
                  <a:lnTo>
                    <a:pt x="814222" y="19926"/>
                  </a:lnTo>
                  <a:lnTo>
                    <a:pt x="810919" y="23402"/>
                  </a:lnTo>
                  <a:lnTo>
                    <a:pt x="810495" y="25526"/>
                  </a:lnTo>
                  <a:lnTo>
                    <a:pt x="810235" y="26719"/>
                  </a:lnTo>
                  <a:lnTo>
                    <a:pt x="813714" y="23634"/>
                  </a:lnTo>
                  <a:lnTo>
                    <a:pt x="817105" y="21831"/>
                  </a:lnTo>
                  <a:lnTo>
                    <a:pt x="828751" y="21831"/>
                  </a:lnTo>
                  <a:lnTo>
                    <a:pt x="828751" y="18021"/>
                  </a:lnTo>
                  <a:lnTo>
                    <a:pt x="826973" y="16382"/>
                  </a:lnTo>
                  <a:close/>
                </a:path>
                <a:path w="1125220" h="49529">
                  <a:moveTo>
                    <a:pt x="804379" y="21450"/>
                  </a:moveTo>
                  <a:lnTo>
                    <a:pt x="804141" y="22582"/>
                  </a:lnTo>
                  <a:lnTo>
                    <a:pt x="806665" y="22859"/>
                  </a:lnTo>
                  <a:lnTo>
                    <a:pt x="804379" y="21450"/>
                  </a:lnTo>
                  <a:close/>
                </a:path>
                <a:path w="1125220" h="49529">
                  <a:moveTo>
                    <a:pt x="811110" y="16344"/>
                  </a:moveTo>
                  <a:lnTo>
                    <a:pt x="799020" y="19824"/>
                  </a:lnTo>
                  <a:lnTo>
                    <a:pt x="798690" y="21983"/>
                  </a:lnTo>
                  <a:lnTo>
                    <a:pt x="804141" y="22582"/>
                  </a:lnTo>
                  <a:lnTo>
                    <a:pt x="804379" y="21450"/>
                  </a:lnTo>
                  <a:lnTo>
                    <a:pt x="811302" y="21450"/>
                  </a:lnTo>
                  <a:lnTo>
                    <a:pt x="812139" y="17183"/>
                  </a:lnTo>
                  <a:lnTo>
                    <a:pt x="811110" y="16344"/>
                  </a:lnTo>
                  <a:close/>
                </a:path>
                <a:path w="1125220" h="49529">
                  <a:moveTo>
                    <a:pt x="857110" y="16382"/>
                  </a:moveTo>
                  <a:lnTo>
                    <a:pt x="854456" y="16382"/>
                  </a:lnTo>
                  <a:lnTo>
                    <a:pt x="847432" y="18604"/>
                  </a:lnTo>
                  <a:lnTo>
                    <a:pt x="840673" y="24345"/>
                  </a:lnTo>
                  <a:lnTo>
                    <a:pt x="835585" y="32220"/>
                  </a:lnTo>
                  <a:lnTo>
                    <a:pt x="833594" y="40766"/>
                  </a:lnTo>
                  <a:lnTo>
                    <a:pt x="833577" y="46824"/>
                  </a:lnTo>
                  <a:lnTo>
                    <a:pt x="836739" y="49148"/>
                  </a:lnTo>
                  <a:lnTo>
                    <a:pt x="844550" y="49148"/>
                  </a:lnTo>
                  <a:lnTo>
                    <a:pt x="849985" y="44564"/>
                  </a:lnTo>
                  <a:lnTo>
                    <a:pt x="850657" y="43611"/>
                  </a:lnTo>
                  <a:lnTo>
                    <a:pt x="842187" y="43611"/>
                  </a:lnTo>
                  <a:lnTo>
                    <a:pt x="840771" y="41884"/>
                  </a:lnTo>
                  <a:lnTo>
                    <a:pt x="840740" y="32689"/>
                  </a:lnTo>
                  <a:lnTo>
                    <a:pt x="843013" y="26885"/>
                  </a:lnTo>
                  <a:lnTo>
                    <a:pt x="846061" y="23901"/>
                  </a:lnTo>
                  <a:lnTo>
                    <a:pt x="848042" y="21907"/>
                  </a:lnTo>
                  <a:lnTo>
                    <a:pt x="850150" y="20916"/>
                  </a:lnTo>
                  <a:lnTo>
                    <a:pt x="855812" y="20916"/>
                  </a:lnTo>
                  <a:lnTo>
                    <a:pt x="856043" y="19850"/>
                  </a:lnTo>
                  <a:lnTo>
                    <a:pt x="858967" y="18154"/>
                  </a:lnTo>
                  <a:lnTo>
                    <a:pt x="857110" y="16382"/>
                  </a:lnTo>
                  <a:close/>
                </a:path>
                <a:path w="1125220" h="49529">
                  <a:moveTo>
                    <a:pt x="859239" y="36880"/>
                  </a:moveTo>
                  <a:lnTo>
                    <a:pt x="853694" y="36880"/>
                  </a:lnTo>
                  <a:lnTo>
                    <a:pt x="854176" y="38620"/>
                  </a:lnTo>
                  <a:lnTo>
                    <a:pt x="851217" y="42817"/>
                  </a:lnTo>
                  <a:lnTo>
                    <a:pt x="851217" y="47599"/>
                  </a:lnTo>
                  <a:lnTo>
                    <a:pt x="853071" y="49148"/>
                  </a:lnTo>
                  <a:lnTo>
                    <a:pt x="860145" y="49148"/>
                  </a:lnTo>
                  <a:lnTo>
                    <a:pt x="864323" y="44792"/>
                  </a:lnTo>
                  <a:lnTo>
                    <a:pt x="864830" y="43980"/>
                  </a:lnTo>
                  <a:lnTo>
                    <a:pt x="858710" y="43980"/>
                  </a:lnTo>
                  <a:lnTo>
                    <a:pt x="858138" y="43497"/>
                  </a:lnTo>
                  <a:lnTo>
                    <a:pt x="858180" y="41643"/>
                  </a:lnTo>
                  <a:lnTo>
                    <a:pt x="858329" y="40766"/>
                  </a:lnTo>
                  <a:lnTo>
                    <a:pt x="859239" y="36880"/>
                  </a:lnTo>
                  <a:close/>
                </a:path>
                <a:path w="1125220" h="49529">
                  <a:moveTo>
                    <a:pt x="864997" y="39598"/>
                  </a:moveTo>
                  <a:lnTo>
                    <a:pt x="862876" y="42265"/>
                  </a:lnTo>
                  <a:lnTo>
                    <a:pt x="860894" y="43980"/>
                  </a:lnTo>
                  <a:lnTo>
                    <a:pt x="864830" y="43980"/>
                  </a:lnTo>
                  <a:lnTo>
                    <a:pt x="866762" y="40881"/>
                  </a:lnTo>
                  <a:lnTo>
                    <a:pt x="864997" y="39598"/>
                  </a:lnTo>
                  <a:close/>
                </a:path>
                <a:path w="1125220" h="49529">
                  <a:moveTo>
                    <a:pt x="851901" y="38975"/>
                  </a:moveTo>
                  <a:lnTo>
                    <a:pt x="849617" y="41643"/>
                  </a:lnTo>
                  <a:lnTo>
                    <a:pt x="846836" y="43611"/>
                  </a:lnTo>
                  <a:lnTo>
                    <a:pt x="850657" y="43611"/>
                  </a:lnTo>
                  <a:lnTo>
                    <a:pt x="851217" y="42817"/>
                  </a:lnTo>
                  <a:lnTo>
                    <a:pt x="851327" y="41846"/>
                  </a:lnTo>
                  <a:lnTo>
                    <a:pt x="851433" y="41135"/>
                  </a:lnTo>
                  <a:lnTo>
                    <a:pt x="851901" y="38975"/>
                  </a:lnTo>
                  <a:close/>
                </a:path>
                <a:path w="1125220" h="49529">
                  <a:moveTo>
                    <a:pt x="853694" y="36880"/>
                  </a:moveTo>
                  <a:lnTo>
                    <a:pt x="851901" y="38975"/>
                  </a:lnTo>
                  <a:lnTo>
                    <a:pt x="851433" y="41135"/>
                  </a:lnTo>
                  <a:lnTo>
                    <a:pt x="851327" y="41846"/>
                  </a:lnTo>
                  <a:lnTo>
                    <a:pt x="851217" y="42817"/>
                  </a:lnTo>
                  <a:lnTo>
                    <a:pt x="854176" y="38620"/>
                  </a:lnTo>
                  <a:lnTo>
                    <a:pt x="853694" y="36880"/>
                  </a:lnTo>
                  <a:close/>
                </a:path>
                <a:path w="1125220" h="49529">
                  <a:moveTo>
                    <a:pt x="855613" y="21837"/>
                  </a:moveTo>
                  <a:lnTo>
                    <a:pt x="851901" y="38975"/>
                  </a:lnTo>
                  <a:lnTo>
                    <a:pt x="853694" y="36880"/>
                  </a:lnTo>
                  <a:lnTo>
                    <a:pt x="859239" y="36880"/>
                  </a:lnTo>
                  <a:lnTo>
                    <a:pt x="862361" y="23164"/>
                  </a:lnTo>
                  <a:lnTo>
                    <a:pt x="857415" y="23164"/>
                  </a:lnTo>
                  <a:lnTo>
                    <a:pt x="855840" y="21958"/>
                  </a:lnTo>
                  <a:lnTo>
                    <a:pt x="855613" y="21837"/>
                  </a:lnTo>
                  <a:close/>
                </a:path>
                <a:path w="1125220" h="49529">
                  <a:moveTo>
                    <a:pt x="858967" y="18154"/>
                  </a:moveTo>
                  <a:lnTo>
                    <a:pt x="856043" y="19850"/>
                  </a:lnTo>
                  <a:lnTo>
                    <a:pt x="855613" y="21837"/>
                  </a:lnTo>
                  <a:lnTo>
                    <a:pt x="855840" y="21958"/>
                  </a:lnTo>
                  <a:lnTo>
                    <a:pt x="857415" y="23164"/>
                  </a:lnTo>
                  <a:lnTo>
                    <a:pt x="860780" y="20751"/>
                  </a:lnTo>
                  <a:lnTo>
                    <a:pt x="859028" y="18211"/>
                  </a:lnTo>
                  <a:close/>
                </a:path>
                <a:path w="1125220" h="49529">
                  <a:moveTo>
                    <a:pt x="862723" y="15976"/>
                  </a:moveTo>
                  <a:lnTo>
                    <a:pt x="858967" y="18154"/>
                  </a:lnTo>
                  <a:lnTo>
                    <a:pt x="860780" y="20751"/>
                  </a:lnTo>
                  <a:lnTo>
                    <a:pt x="857415" y="23164"/>
                  </a:lnTo>
                  <a:lnTo>
                    <a:pt x="862361" y="23164"/>
                  </a:lnTo>
                  <a:lnTo>
                    <a:pt x="863841" y="16662"/>
                  </a:lnTo>
                  <a:lnTo>
                    <a:pt x="862723" y="15976"/>
                  </a:lnTo>
                  <a:close/>
                </a:path>
                <a:path w="1125220" h="49529">
                  <a:moveTo>
                    <a:pt x="855812" y="20916"/>
                  </a:moveTo>
                  <a:lnTo>
                    <a:pt x="853884" y="20916"/>
                  </a:lnTo>
                  <a:lnTo>
                    <a:pt x="855613" y="21837"/>
                  </a:lnTo>
                  <a:lnTo>
                    <a:pt x="855812" y="20916"/>
                  </a:lnTo>
                  <a:close/>
                </a:path>
                <a:path w="1125220" h="49529">
                  <a:moveTo>
                    <a:pt x="890790" y="17030"/>
                  </a:moveTo>
                  <a:lnTo>
                    <a:pt x="882942" y="47828"/>
                  </a:lnTo>
                  <a:lnTo>
                    <a:pt x="884770" y="49148"/>
                  </a:lnTo>
                  <a:lnTo>
                    <a:pt x="892162" y="49148"/>
                  </a:lnTo>
                  <a:lnTo>
                    <a:pt x="896237" y="44970"/>
                  </a:lnTo>
                  <a:lnTo>
                    <a:pt x="896870" y="43980"/>
                  </a:lnTo>
                  <a:lnTo>
                    <a:pt x="890854" y="43980"/>
                  </a:lnTo>
                  <a:lnTo>
                    <a:pt x="890336" y="43586"/>
                  </a:lnTo>
                  <a:lnTo>
                    <a:pt x="890384" y="40766"/>
                  </a:lnTo>
                  <a:lnTo>
                    <a:pt x="894570" y="20847"/>
                  </a:lnTo>
                  <a:lnTo>
                    <a:pt x="890435" y="20726"/>
                  </a:lnTo>
                  <a:lnTo>
                    <a:pt x="894595" y="20726"/>
                  </a:lnTo>
                  <a:lnTo>
                    <a:pt x="895312" y="17297"/>
                  </a:lnTo>
                  <a:lnTo>
                    <a:pt x="890790" y="17297"/>
                  </a:lnTo>
                  <a:lnTo>
                    <a:pt x="890790" y="17030"/>
                  </a:lnTo>
                  <a:close/>
                </a:path>
                <a:path w="1125220" h="49529">
                  <a:moveTo>
                    <a:pt x="924394" y="16382"/>
                  </a:moveTo>
                  <a:lnTo>
                    <a:pt x="919429" y="16382"/>
                  </a:lnTo>
                  <a:lnTo>
                    <a:pt x="912404" y="18093"/>
                  </a:lnTo>
                  <a:lnTo>
                    <a:pt x="906681" y="22666"/>
                  </a:lnTo>
                  <a:lnTo>
                    <a:pt x="902830" y="29263"/>
                  </a:lnTo>
                  <a:lnTo>
                    <a:pt x="901510" y="36547"/>
                  </a:lnTo>
                  <a:lnTo>
                    <a:pt x="901460" y="45008"/>
                  </a:lnTo>
                  <a:lnTo>
                    <a:pt x="905751" y="49148"/>
                  </a:lnTo>
                  <a:lnTo>
                    <a:pt x="917816" y="49148"/>
                  </a:lnTo>
                  <a:lnTo>
                    <a:pt x="922477" y="44805"/>
                  </a:lnTo>
                  <a:lnTo>
                    <a:pt x="923175" y="43586"/>
                  </a:lnTo>
                  <a:lnTo>
                    <a:pt x="910653" y="43586"/>
                  </a:lnTo>
                  <a:lnTo>
                    <a:pt x="908177" y="41071"/>
                  </a:lnTo>
                  <a:lnTo>
                    <a:pt x="908177" y="37350"/>
                  </a:lnTo>
                  <a:lnTo>
                    <a:pt x="905598" y="37350"/>
                  </a:lnTo>
                  <a:lnTo>
                    <a:pt x="905383" y="34924"/>
                  </a:lnTo>
                  <a:lnTo>
                    <a:pt x="908080" y="34239"/>
                  </a:lnTo>
                  <a:lnTo>
                    <a:pt x="908177" y="26885"/>
                  </a:lnTo>
                  <a:lnTo>
                    <a:pt x="914298" y="19532"/>
                  </a:lnTo>
                  <a:lnTo>
                    <a:pt x="927125" y="19532"/>
                  </a:lnTo>
                  <a:lnTo>
                    <a:pt x="927125" y="18859"/>
                  </a:lnTo>
                  <a:lnTo>
                    <a:pt x="924394" y="16382"/>
                  </a:lnTo>
                  <a:close/>
                </a:path>
                <a:path w="1125220" h="49529">
                  <a:moveTo>
                    <a:pt x="897077" y="39623"/>
                  </a:moveTo>
                  <a:lnTo>
                    <a:pt x="894689" y="42532"/>
                  </a:lnTo>
                  <a:lnTo>
                    <a:pt x="893000" y="43980"/>
                  </a:lnTo>
                  <a:lnTo>
                    <a:pt x="896870" y="43980"/>
                  </a:lnTo>
                  <a:lnTo>
                    <a:pt x="898842" y="40893"/>
                  </a:lnTo>
                  <a:lnTo>
                    <a:pt x="897077" y="39623"/>
                  </a:lnTo>
                  <a:close/>
                </a:path>
                <a:path w="1125220" h="49529">
                  <a:moveTo>
                    <a:pt x="923518" y="38874"/>
                  </a:moveTo>
                  <a:lnTo>
                    <a:pt x="921626" y="41224"/>
                  </a:lnTo>
                  <a:lnTo>
                    <a:pt x="918692" y="43586"/>
                  </a:lnTo>
                  <a:lnTo>
                    <a:pt x="923175" y="43586"/>
                  </a:lnTo>
                  <a:lnTo>
                    <a:pt x="925169" y="40106"/>
                  </a:lnTo>
                  <a:lnTo>
                    <a:pt x="923518" y="38874"/>
                  </a:lnTo>
                  <a:close/>
                </a:path>
                <a:path w="1125220" h="49529">
                  <a:moveTo>
                    <a:pt x="908177" y="34215"/>
                  </a:moveTo>
                  <a:lnTo>
                    <a:pt x="905383" y="34924"/>
                  </a:lnTo>
                  <a:lnTo>
                    <a:pt x="905598" y="37350"/>
                  </a:lnTo>
                  <a:lnTo>
                    <a:pt x="908177" y="36547"/>
                  </a:lnTo>
                  <a:lnTo>
                    <a:pt x="908177" y="34215"/>
                  </a:lnTo>
                  <a:close/>
                </a:path>
                <a:path w="1125220" h="49529">
                  <a:moveTo>
                    <a:pt x="908177" y="36547"/>
                  </a:moveTo>
                  <a:lnTo>
                    <a:pt x="905598" y="37350"/>
                  </a:lnTo>
                  <a:lnTo>
                    <a:pt x="908177" y="37350"/>
                  </a:lnTo>
                  <a:lnTo>
                    <a:pt x="908177" y="36547"/>
                  </a:lnTo>
                  <a:close/>
                </a:path>
                <a:path w="1125220" h="49529">
                  <a:moveTo>
                    <a:pt x="927125" y="19532"/>
                  </a:moveTo>
                  <a:lnTo>
                    <a:pt x="919975" y="19532"/>
                  </a:lnTo>
                  <a:lnTo>
                    <a:pt x="921181" y="20726"/>
                  </a:lnTo>
                  <a:lnTo>
                    <a:pt x="921232" y="26898"/>
                  </a:lnTo>
                  <a:lnTo>
                    <a:pt x="917384" y="31876"/>
                  </a:lnTo>
                  <a:lnTo>
                    <a:pt x="908177" y="34215"/>
                  </a:lnTo>
                  <a:lnTo>
                    <a:pt x="908177" y="36547"/>
                  </a:lnTo>
                  <a:lnTo>
                    <a:pt x="915629" y="34215"/>
                  </a:lnTo>
                  <a:lnTo>
                    <a:pt x="922248" y="30618"/>
                  </a:lnTo>
                  <a:lnTo>
                    <a:pt x="925969" y="26736"/>
                  </a:lnTo>
                  <a:lnTo>
                    <a:pt x="927125" y="22847"/>
                  </a:lnTo>
                  <a:lnTo>
                    <a:pt x="927125" y="19532"/>
                  </a:lnTo>
                  <a:close/>
                </a:path>
                <a:path w="1125220" h="49529">
                  <a:moveTo>
                    <a:pt x="902741" y="17297"/>
                  </a:moveTo>
                  <a:lnTo>
                    <a:pt x="895312" y="17297"/>
                  </a:lnTo>
                  <a:lnTo>
                    <a:pt x="894570" y="20847"/>
                  </a:lnTo>
                  <a:lnTo>
                    <a:pt x="902157" y="21069"/>
                  </a:lnTo>
                  <a:lnTo>
                    <a:pt x="902741" y="17297"/>
                  </a:lnTo>
                  <a:close/>
                </a:path>
                <a:path w="1125220" h="49529">
                  <a:moveTo>
                    <a:pt x="894595" y="20726"/>
                  </a:moveTo>
                  <a:lnTo>
                    <a:pt x="890435" y="20726"/>
                  </a:lnTo>
                  <a:lnTo>
                    <a:pt x="894570" y="20847"/>
                  </a:lnTo>
                  <a:close/>
                </a:path>
                <a:path w="1125220" h="49529">
                  <a:moveTo>
                    <a:pt x="888888" y="17227"/>
                  </a:moveTo>
                  <a:lnTo>
                    <a:pt x="882573" y="17881"/>
                  </a:lnTo>
                  <a:lnTo>
                    <a:pt x="882078" y="20726"/>
                  </a:lnTo>
                  <a:lnTo>
                    <a:pt x="887798" y="20726"/>
                  </a:lnTo>
                  <a:lnTo>
                    <a:pt x="888205" y="18859"/>
                  </a:lnTo>
                  <a:lnTo>
                    <a:pt x="888888" y="17227"/>
                  </a:lnTo>
                  <a:close/>
                </a:path>
                <a:path w="1125220" h="49529">
                  <a:moveTo>
                    <a:pt x="895368" y="17030"/>
                  </a:moveTo>
                  <a:lnTo>
                    <a:pt x="890790" y="17030"/>
                  </a:lnTo>
                  <a:lnTo>
                    <a:pt x="890790" y="17297"/>
                  </a:lnTo>
                  <a:lnTo>
                    <a:pt x="895312" y="17297"/>
                  </a:lnTo>
                  <a:lnTo>
                    <a:pt x="895368" y="17030"/>
                  </a:lnTo>
                  <a:close/>
                </a:path>
                <a:path w="1125220" h="49529">
                  <a:moveTo>
                    <a:pt x="897153" y="8496"/>
                  </a:moveTo>
                  <a:lnTo>
                    <a:pt x="892543" y="8496"/>
                  </a:lnTo>
                  <a:lnTo>
                    <a:pt x="888888" y="17227"/>
                  </a:lnTo>
                  <a:lnTo>
                    <a:pt x="890790" y="17030"/>
                  </a:lnTo>
                  <a:lnTo>
                    <a:pt x="895368" y="17030"/>
                  </a:lnTo>
                  <a:lnTo>
                    <a:pt x="897153" y="8496"/>
                  </a:lnTo>
                  <a:close/>
                </a:path>
                <a:path w="1125220" h="49529">
                  <a:moveTo>
                    <a:pt x="951255" y="17030"/>
                  </a:moveTo>
                  <a:lnTo>
                    <a:pt x="943406" y="47828"/>
                  </a:lnTo>
                  <a:lnTo>
                    <a:pt x="945235" y="49148"/>
                  </a:lnTo>
                  <a:lnTo>
                    <a:pt x="952627" y="49148"/>
                  </a:lnTo>
                  <a:lnTo>
                    <a:pt x="956678" y="45008"/>
                  </a:lnTo>
                  <a:lnTo>
                    <a:pt x="957335" y="43980"/>
                  </a:lnTo>
                  <a:lnTo>
                    <a:pt x="951331" y="43980"/>
                  </a:lnTo>
                  <a:lnTo>
                    <a:pt x="950683" y="43497"/>
                  </a:lnTo>
                  <a:lnTo>
                    <a:pt x="950803" y="41135"/>
                  </a:lnTo>
                  <a:lnTo>
                    <a:pt x="950861" y="40766"/>
                  </a:lnTo>
                  <a:lnTo>
                    <a:pt x="955032" y="20847"/>
                  </a:lnTo>
                  <a:lnTo>
                    <a:pt x="950899" y="20726"/>
                  </a:lnTo>
                  <a:lnTo>
                    <a:pt x="955057" y="20726"/>
                  </a:lnTo>
                  <a:lnTo>
                    <a:pt x="955775" y="17297"/>
                  </a:lnTo>
                  <a:lnTo>
                    <a:pt x="951255" y="17297"/>
                  </a:lnTo>
                  <a:lnTo>
                    <a:pt x="951255" y="17030"/>
                  </a:lnTo>
                  <a:close/>
                </a:path>
                <a:path w="1125220" h="49529">
                  <a:moveTo>
                    <a:pt x="984834" y="16382"/>
                  </a:moveTo>
                  <a:lnTo>
                    <a:pt x="982167" y="16382"/>
                  </a:lnTo>
                  <a:lnTo>
                    <a:pt x="975151" y="18604"/>
                  </a:lnTo>
                  <a:lnTo>
                    <a:pt x="968395" y="24345"/>
                  </a:lnTo>
                  <a:lnTo>
                    <a:pt x="963309" y="32220"/>
                  </a:lnTo>
                  <a:lnTo>
                    <a:pt x="961318" y="40766"/>
                  </a:lnTo>
                  <a:lnTo>
                    <a:pt x="961301" y="46824"/>
                  </a:lnTo>
                  <a:lnTo>
                    <a:pt x="964450" y="49148"/>
                  </a:lnTo>
                  <a:lnTo>
                    <a:pt x="972261" y="49148"/>
                  </a:lnTo>
                  <a:lnTo>
                    <a:pt x="977696" y="44564"/>
                  </a:lnTo>
                  <a:lnTo>
                    <a:pt x="978368" y="43611"/>
                  </a:lnTo>
                  <a:lnTo>
                    <a:pt x="969924" y="43611"/>
                  </a:lnTo>
                  <a:lnTo>
                    <a:pt x="968482" y="41884"/>
                  </a:lnTo>
                  <a:lnTo>
                    <a:pt x="968451" y="32689"/>
                  </a:lnTo>
                  <a:lnTo>
                    <a:pt x="970724" y="26885"/>
                  </a:lnTo>
                  <a:lnTo>
                    <a:pt x="973772" y="23901"/>
                  </a:lnTo>
                  <a:lnTo>
                    <a:pt x="975766" y="21907"/>
                  </a:lnTo>
                  <a:lnTo>
                    <a:pt x="977861" y="20916"/>
                  </a:lnTo>
                  <a:lnTo>
                    <a:pt x="983535" y="20916"/>
                  </a:lnTo>
                  <a:lnTo>
                    <a:pt x="983767" y="19850"/>
                  </a:lnTo>
                  <a:lnTo>
                    <a:pt x="986681" y="18156"/>
                  </a:lnTo>
                  <a:lnTo>
                    <a:pt x="984834" y="16382"/>
                  </a:lnTo>
                  <a:close/>
                </a:path>
                <a:path w="1125220" h="49529">
                  <a:moveTo>
                    <a:pt x="986942" y="36880"/>
                  </a:moveTo>
                  <a:lnTo>
                    <a:pt x="981405" y="36880"/>
                  </a:lnTo>
                  <a:lnTo>
                    <a:pt x="981887" y="38620"/>
                  </a:lnTo>
                  <a:lnTo>
                    <a:pt x="978928" y="42817"/>
                  </a:lnTo>
                  <a:lnTo>
                    <a:pt x="978928" y="47599"/>
                  </a:lnTo>
                  <a:lnTo>
                    <a:pt x="980795" y="49148"/>
                  </a:lnTo>
                  <a:lnTo>
                    <a:pt x="987869" y="49148"/>
                  </a:lnTo>
                  <a:lnTo>
                    <a:pt x="992035" y="44792"/>
                  </a:lnTo>
                  <a:lnTo>
                    <a:pt x="992541" y="43980"/>
                  </a:lnTo>
                  <a:lnTo>
                    <a:pt x="986434" y="43980"/>
                  </a:lnTo>
                  <a:lnTo>
                    <a:pt x="985850" y="43497"/>
                  </a:lnTo>
                  <a:lnTo>
                    <a:pt x="985894" y="41643"/>
                  </a:lnTo>
                  <a:lnTo>
                    <a:pt x="986053" y="40766"/>
                  </a:lnTo>
                  <a:lnTo>
                    <a:pt x="986942" y="36880"/>
                  </a:lnTo>
                  <a:close/>
                </a:path>
                <a:path w="1125220" h="49529">
                  <a:moveTo>
                    <a:pt x="957541" y="39623"/>
                  </a:moveTo>
                  <a:lnTo>
                    <a:pt x="955154" y="42532"/>
                  </a:lnTo>
                  <a:lnTo>
                    <a:pt x="953465" y="43980"/>
                  </a:lnTo>
                  <a:lnTo>
                    <a:pt x="957335" y="43980"/>
                  </a:lnTo>
                  <a:lnTo>
                    <a:pt x="959307" y="40893"/>
                  </a:lnTo>
                  <a:lnTo>
                    <a:pt x="957541" y="39623"/>
                  </a:lnTo>
                  <a:close/>
                </a:path>
                <a:path w="1125220" h="49529">
                  <a:moveTo>
                    <a:pt x="992720" y="39598"/>
                  </a:moveTo>
                  <a:lnTo>
                    <a:pt x="990587" y="42265"/>
                  </a:lnTo>
                  <a:lnTo>
                    <a:pt x="988618" y="43980"/>
                  </a:lnTo>
                  <a:lnTo>
                    <a:pt x="992541" y="43980"/>
                  </a:lnTo>
                  <a:lnTo>
                    <a:pt x="994465" y="40893"/>
                  </a:lnTo>
                  <a:lnTo>
                    <a:pt x="994317" y="40766"/>
                  </a:lnTo>
                  <a:lnTo>
                    <a:pt x="992720" y="39598"/>
                  </a:lnTo>
                  <a:close/>
                </a:path>
                <a:path w="1125220" h="49529">
                  <a:moveTo>
                    <a:pt x="979608" y="38979"/>
                  </a:moveTo>
                  <a:lnTo>
                    <a:pt x="977328" y="41643"/>
                  </a:lnTo>
                  <a:lnTo>
                    <a:pt x="974547" y="43611"/>
                  </a:lnTo>
                  <a:lnTo>
                    <a:pt x="978368" y="43611"/>
                  </a:lnTo>
                  <a:lnTo>
                    <a:pt x="978928" y="42817"/>
                  </a:lnTo>
                  <a:lnTo>
                    <a:pt x="979045" y="41846"/>
                  </a:lnTo>
                  <a:lnTo>
                    <a:pt x="979234" y="40766"/>
                  </a:lnTo>
                  <a:lnTo>
                    <a:pt x="979608" y="38979"/>
                  </a:lnTo>
                  <a:close/>
                </a:path>
                <a:path w="1125220" h="49529">
                  <a:moveTo>
                    <a:pt x="981405" y="36880"/>
                  </a:moveTo>
                  <a:lnTo>
                    <a:pt x="979608" y="38979"/>
                  </a:lnTo>
                  <a:lnTo>
                    <a:pt x="979157" y="41135"/>
                  </a:lnTo>
                  <a:lnTo>
                    <a:pt x="979045" y="41846"/>
                  </a:lnTo>
                  <a:lnTo>
                    <a:pt x="978928" y="42817"/>
                  </a:lnTo>
                  <a:lnTo>
                    <a:pt x="981887" y="38620"/>
                  </a:lnTo>
                  <a:lnTo>
                    <a:pt x="981405" y="36880"/>
                  </a:lnTo>
                  <a:close/>
                </a:path>
                <a:path w="1125220" h="49529">
                  <a:moveTo>
                    <a:pt x="983335" y="21837"/>
                  </a:moveTo>
                  <a:lnTo>
                    <a:pt x="979608" y="38979"/>
                  </a:lnTo>
                  <a:lnTo>
                    <a:pt x="981405" y="36880"/>
                  </a:lnTo>
                  <a:lnTo>
                    <a:pt x="986942" y="36880"/>
                  </a:lnTo>
                  <a:lnTo>
                    <a:pt x="990078" y="23164"/>
                  </a:lnTo>
                  <a:lnTo>
                    <a:pt x="985126" y="23164"/>
                  </a:lnTo>
                  <a:lnTo>
                    <a:pt x="983564" y="21958"/>
                  </a:lnTo>
                  <a:lnTo>
                    <a:pt x="983335" y="21837"/>
                  </a:lnTo>
                  <a:close/>
                </a:path>
                <a:path w="1125220" h="49529">
                  <a:moveTo>
                    <a:pt x="986681" y="18156"/>
                  </a:moveTo>
                  <a:lnTo>
                    <a:pt x="983767" y="19850"/>
                  </a:lnTo>
                  <a:lnTo>
                    <a:pt x="983335" y="21837"/>
                  </a:lnTo>
                  <a:lnTo>
                    <a:pt x="983564" y="21958"/>
                  </a:lnTo>
                  <a:lnTo>
                    <a:pt x="985126" y="23164"/>
                  </a:lnTo>
                  <a:lnTo>
                    <a:pt x="988358" y="20847"/>
                  </a:lnTo>
                  <a:lnTo>
                    <a:pt x="986739" y="18211"/>
                  </a:lnTo>
                  <a:close/>
                </a:path>
                <a:path w="1125220" h="49529">
                  <a:moveTo>
                    <a:pt x="990434" y="15976"/>
                  </a:moveTo>
                  <a:lnTo>
                    <a:pt x="986681" y="18156"/>
                  </a:lnTo>
                  <a:lnTo>
                    <a:pt x="988491" y="20751"/>
                  </a:lnTo>
                  <a:lnTo>
                    <a:pt x="985126" y="23164"/>
                  </a:lnTo>
                  <a:lnTo>
                    <a:pt x="990078" y="23164"/>
                  </a:lnTo>
                  <a:lnTo>
                    <a:pt x="991565" y="16662"/>
                  </a:lnTo>
                  <a:lnTo>
                    <a:pt x="990434" y="15976"/>
                  </a:lnTo>
                  <a:close/>
                </a:path>
                <a:path w="1125220" h="49529">
                  <a:moveTo>
                    <a:pt x="983535" y="20916"/>
                  </a:moveTo>
                  <a:lnTo>
                    <a:pt x="981595" y="20916"/>
                  </a:lnTo>
                  <a:lnTo>
                    <a:pt x="983335" y="21837"/>
                  </a:lnTo>
                  <a:lnTo>
                    <a:pt x="983535" y="20916"/>
                  </a:lnTo>
                  <a:close/>
                </a:path>
                <a:path w="1125220" h="49529">
                  <a:moveTo>
                    <a:pt x="963206" y="17297"/>
                  </a:moveTo>
                  <a:lnTo>
                    <a:pt x="955775" y="17297"/>
                  </a:lnTo>
                  <a:lnTo>
                    <a:pt x="955032" y="20847"/>
                  </a:lnTo>
                  <a:lnTo>
                    <a:pt x="962621" y="21069"/>
                  </a:lnTo>
                  <a:lnTo>
                    <a:pt x="963206" y="17297"/>
                  </a:lnTo>
                  <a:close/>
                </a:path>
                <a:path w="1125220" h="49529">
                  <a:moveTo>
                    <a:pt x="955057" y="20726"/>
                  </a:moveTo>
                  <a:lnTo>
                    <a:pt x="950899" y="20726"/>
                  </a:lnTo>
                  <a:lnTo>
                    <a:pt x="955032" y="20847"/>
                  </a:lnTo>
                  <a:close/>
                </a:path>
                <a:path w="1125220" h="49529">
                  <a:moveTo>
                    <a:pt x="949352" y="17227"/>
                  </a:moveTo>
                  <a:lnTo>
                    <a:pt x="943038" y="17881"/>
                  </a:lnTo>
                  <a:lnTo>
                    <a:pt x="942543" y="20726"/>
                  </a:lnTo>
                  <a:lnTo>
                    <a:pt x="948263" y="20726"/>
                  </a:lnTo>
                  <a:lnTo>
                    <a:pt x="948664" y="18872"/>
                  </a:lnTo>
                  <a:lnTo>
                    <a:pt x="949352" y="17227"/>
                  </a:lnTo>
                  <a:close/>
                </a:path>
                <a:path w="1125220" h="49529">
                  <a:moveTo>
                    <a:pt x="955831" y="17030"/>
                  </a:moveTo>
                  <a:lnTo>
                    <a:pt x="951255" y="17030"/>
                  </a:lnTo>
                  <a:lnTo>
                    <a:pt x="951255" y="17297"/>
                  </a:lnTo>
                  <a:lnTo>
                    <a:pt x="955775" y="17297"/>
                  </a:lnTo>
                  <a:lnTo>
                    <a:pt x="955831" y="17030"/>
                  </a:lnTo>
                  <a:close/>
                </a:path>
                <a:path w="1125220" h="49529">
                  <a:moveTo>
                    <a:pt x="957618" y="8496"/>
                  </a:moveTo>
                  <a:lnTo>
                    <a:pt x="953008" y="8496"/>
                  </a:lnTo>
                  <a:lnTo>
                    <a:pt x="949352" y="17227"/>
                  </a:lnTo>
                  <a:lnTo>
                    <a:pt x="951255" y="17030"/>
                  </a:lnTo>
                  <a:lnTo>
                    <a:pt x="955831" y="17030"/>
                  </a:lnTo>
                  <a:lnTo>
                    <a:pt x="957618" y="8496"/>
                  </a:lnTo>
                  <a:close/>
                </a:path>
                <a:path w="1125220" h="49529">
                  <a:moveTo>
                    <a:pt x="1006403" y="31363"/>
                  </a:moveTo>
                  <a:lnTo>
                    <a:pt x="1005690" y="31686"/>
                  </a:lnTo>
                  <a:lnTo>
                    <a:pt x="1005452" y="32847"/>
                  </a:lnTo>
                  <a:lnTo>
                    <a:pt x="1007351" y="33464"/>
                  </a:lnTo>
                  <a:lnTo>
                    <a:pt x="1008113" y="34518"/>
                  </a:lnTo>
                  <a:lnTo>
                    <a:pt x="1013244" y="48158"/>
                  </a:lnTo>
                  <a:lnTo>
                    <a:pt x="1015720" y="49148"/>
                  </a:lnTo>
                  <a:lnTo>
                    <a:pt x="1021105" y="49148"/>
                  </a:lnTo>
                  <a:lnTo>
                    <a:pt x="1022731" y="48869"/>
                  </a:lnTo>
                  <a:lnTo>
                    <a:pt x="1024610" y="48234"/>
                  </a:lnTo>
                  <a:lnTo>
                    <a:pt x="1024978" y="46151"/>
                  </a:lnTo>
                  <a:lnTo>
                    <a:pt x="1020584" y="45719"/>
                  </a:lnTo>
                  <a:lnTo>
                    <a:pt x="1019632" y="45034"/>
                  </a:lnTo>
                  <a:lnTo>
                    <a:pt x="1014945" y="34366"/>
                  </a:lnTo>
                  <a:lnTo>
                    <a:pt x="1012469" y="32207"/>
                  </a:lnTo>
                  <a:lnTo>
                    <a:pt x="1008481" y="31622"/>
                  </a:lnTo>
                  <a:lnTo>
                    <a:pt x="1006403" y="31363"/>
                  </a:lnTo>
                  <a:close/>
                </a:path>
                <a:path w="1125220" h="49529">
                  <a:moveTo>
                    <a:pt x="1049235" y="16382"/>
                  </a:moveTo>
                  <a:lnTo>
                    <a:pt x="1046581" y="16382"/>
                  </a:lnTo>
                  <a:lnTo>
                    <a:pt x="1039558" y="18604"/>
                  </a:lnTo>
                  <a:lnTo>
                    <a:pt x="1032798" y="24345"/>
                  </a:lnTo>
                  <a:lnTo>
                    <a:pt x="1027720" y="32207"/>
                  </a:lnTo>
                  <a:lnTo>
                    <a:pt x="1025720" y="40766"/>
                  </a:lnTo>
                  <a:lnTo>
                    <a:pt x="1025702" y="46824"/>
                  </a:lnTo>
                  <a:lnTo>
                    <a:pt x="1028865" y="49148"/>
                  </a:lnTo>
                  <a:lnTo>
                    <a:pt x="1036675" y="49148"/>
                  </a:lnTo>
                  <a:lnTo>
                    <a:pt x="1042111" y="44564"/>
                  </a:lnTo>
                  <a:lnTo>
                    <a:pt x="1042782" y="43611"/>
                  </a:lnTo>
                  <a:lnTo>
                    <a:pt x="1034326" y="43611"/>
                  </a:lnTo>
                  <a:lnTo>
                    <a:pt x="1032897" y="41884"/>
                  </a:lnTo>
                  <a:lnTo>
                    <a:pt x="1032940" y="32499"/>
                  </a:lnTo>
                  <a:lnTo>
                    <a:pt x="1035138" y="26885"/>
                  </a:lnTo>
                  <a:lnTo>
                    <a:pt x="1038199" y="23901"/>
                  </a:lnTo>
                  <a:lnTo>
                    <a:pt x="1040180" y="21907"/>
                  </a:lnTo>
                  <a:lnTo>
                    <a:pt x="1042276" y="20916"/>
                  </a:lnTo>
                  <a:lnTo>
                    <a:pt x="1047937" y="20916"/>
                  </a:lnTo>
                  <a:lnTo>
                    <a:pt x="1048169" y="19850"/>
                  </a:lnTo>
                  <a:lnTo>
                    <a:pt x="1051103" y="18152"/>
                  </a:lnTo>
                  <a:lnTo>
                    <a:pt x="1049235" y="16382"/>
                  </a:lnTo>
                  <a:close/>
                </a:path>
                <a:path w="1125220" h="49529">
                  <a:moveTo>
                    <a:pt x="1051364" y="36880"/>
                  </a:moveTo>
                  <a:lnTo>
                    <a:pt x="1045819" y="36880"/>
                  </a:lnTo>
                  <a:lnTo>
                    <a:pt x="1046302" y="38620"/>
                  </a:lnTo>
                  <a:lnTo>
                    <a:pt x="1043343" y="42817"/>
                  </a:lnTo>
                  <a:lnTo>
                    <a:pt x="1043343" y="47599"/>
                  </a:lnTo>
                  <a:lnTo>
                    <a:pt x="1045210" y="49148"/>
                  </a:lnTo>
                  <a:lnTo>
                    <a:pt x="1052271" y="49148"/>
                  </a:lnTo>
                  <a:lnTo>
                    <a:pt x="1056449" y="44792"/>
                  </a:lnTo>
                  <a:lnTo>
                    <a:pt x="1056956" y="43980"/>
                  </a:lnTo>
                  <a:lnTo>
                    <a:pt x="1050836" y="43980"/>
                  </a:lnTo>
                  <a:lnTo>
                    <a:pt x="1050277" y="43497"/>
                  </a:lnTo>
                  <a:lnTo>
                    <a:pt x="1050396" y="41135"/>
                  </a:lnTo>
                  <a:lnTo>
                    <a:pt x="1050455" y="40766"/>
                  </a:lnTo>
                  <a:lnTo>
                    <a:pt x="1051364" y="36880"/>
                  </a:lnTo>
                  <a:close/>
                </a:path>
                <a:path w="1125220" h="49529">
                  <a:moveTo>
                    <a:pt x="1011052" y="5486"/>
                  </a:moveTo>
                  <a:lnTo>
                    <a:pt x="1003935" y="5486"/>
                  </a:lnTo>
                  <a:lnTo>
                    <a:pt x="1006335" y="7581"/>
                  </a:lnTo>
                  <a:lnTo>
                    <a:pt x="1003635" y="7581"/>
                  </a:lnTo>
                  <a:lnTo>
                    <a:pt x="1003287" y="10020"/>
                  </a:lnTo>
                  <a:lnTo>
                    <a:pt x="995571" y="47599"/>
                  </a:lnTo>
                  <a:lnTo>
                    <a:pt x="995509" y="48158"/>
                  </a:lnTo>
                  <a:lnTo>
                    <a:pt x="996200" y="48742"/>
                  </a:lnTo>
                  <a:lnTo>
                    <a:pt x="1002538" y="48234"/>
                  </a:lnTo>
                  <a:lnTo>
                    <a:pt x="1004050" y="39598"/>
                  </a:lnTo>
                  <a:lnTo>
                    <a:pt x="1005452" y="32847"/>
                  </a:lnTo>
                  <a:lnTo>
                    <a:pt x="1004379" y="32499"/>
                  </a:lnTo>
                  <a:lnTo>
                    <a:pt x="1004444" y="31280"/>
                  </a:lnTo>
                  <a:lnTo>
                    <a:pt x="1006038" y="29988"/>
                  </a:lnTo>
                  <a:lnTo>
                    <a:pt x="1010623" y="7581"/>
                  </a:lnTo>
                  <a:lnTo>
                    <a:pt x="1006335" y="7581"/>
                  </a:lnTo>
                  <a:lnTo>
                    <a:pt x="1003679" y="7273"/>
                  </a:lnTo>
                  <a:lnTo>
                    <a:pt x="1010686" y="7273"/>
                  </a:lnTo>
                  <a:lnTo>
                    <a:pt x="1011052" y="5486"/>
                  </a:lnTo>
                  <a:close/>
                </a:path>
                <a:path w="1125220" h="49529">
                  <a:moveTo>
                    <a:pt x="1057122" y="39598"/>
                  </a:moveTo>
                  <a:lnTo>
                    <a:pt x="1055014" y="42265"/>
                  </a:lnTo>
                  <a:lnTo>
                    <a:pt x="1053033" y="43980"/>
                  </a:lnTo>
                  <a:lnTo>
                    <a:pt x="1056956" y="43980"/>
                  </a:lnTo>
                  <a:lnTo>
                    <a:pt x="1058887" y="40881"/>
                  </a:lnTo>
                  <a:lnTo>
                    <a:pt x="1057122" y="39598"/>
                  </a:lnTo>
                  <a:close/>
                </a:path>
                <a:path w="1125220" h="49529">
                  <a:moveTo>
                    <a:pt x="1044023" y="38979"/>
                  </a:moveTo>
                  <a:lnTo>
                    <a:pt x="1041742" y="41643"/>
                  </a:lnTo>
                  <a:lnTo>
                    <a:pt x="1038974" y="43611"/>
                  </a:lnTo>
                  <a:lnTo>
                    <a:pt x="1042782" y="43611"/>
                  </a:lnTo>
                  <a:lnTo>
                    <a:pt x="1043343" y="42817"/>
                  </a:lnTo>
                  <a:lnTo>
                    <a:pt x="1043459" y="41846"/>
                  </a:lnTo>
                  <a:lnTo>
                    <a:pt x="1043648" y="40766"/>
                  </a:lnTo>
                  <a:lnTo>
                    <a:pt x="1044023" y="38979"/>
                  </a:lnTo>
                  <a:close/>
                </a:path>
                <a:path w="1125220" h="49529">
                  <a:moveTo>
                    <a:pt x="1045819" y="36880"/>
                  </a:moveTo>
                  <a:lnTo>
                    <a:pt x="1044023" y="38979"/>
                  </a:lnTo>
                  <a:lnTo>
                    <a:pt x="1043571" y="41135"/>
                  </a:lnTo>
                  <a:lnTo>
                    <a:pt x="1043459" y="41846"/>
                  </a:lnTo>
                  <a:lnTo>
                    <a:pt x="1043343" y="42817"/>
                  </a:lnTo>
                  <a:lnTo>
                    <a:pt x="1046302" y="38620"/>
                  </a:lnTo>
                  <a:lnTo>
                    <a:pt x="1045819" y="36880"/>
                  </a:lnTo>
                  <a:close/>
                </a:path>
                <a:path w="1125220" h="49529">
                  <a:moveTo>
                    <a:pt x="1047738" y="21837"/>
                  </a:moveTo>
                  <a:lnTo>
                    <a:pt x="1044023" y="38979"/>
                  </a:lnTo>
                  <a:lnTo>
                    <a:pt x="1045819" y="36880"/>
                  </a:lnTo>
                  <a:lnTo>
                    <a:pt x="1051364" y="36880"/>
                  </a:lnTo>
                  <a:lnTo>
                    <a:pt x="1054486" y="23164"/>
                  </a:lnTo>
                  <a:lnTo>
                    <a:pt x="1049540" y="23164"/>
                  </a:lnTo>
                  <a:lnTo>
                    <a:pt x="1047965" y="21958"/>
                  </a:lnTo>
                  <a:lnTo>
                    <a:pt x="1047738" y="21837"/>
                  </a:lnTo>
                  <a:close/>
                </a:path>
                <a:path w="1125220" h="49529">
                  <a:moveTo>
                    <a:pt x="1006038" y="29988"/>
                  </a:moveTo>
                  <a:lnTo>
                    <a:pt x="1004444" y="31280"/>
                  </a:lnTo>
                  <a:lnTo>
                    <a:pt x="1004379" y="32499"/>
                  </a:lnTo>
                  <a:lnTo>
                    <a:pt x="1005452" y="32847"/>
                  </a:lnTo>
                  <a:lnTo>
                    <a:pt x="1005674" y="31762"/>
                  </a:lnTo>
                  <a:lnTo>
                    <a:pt x="1005522" y="31762"/>
                  </a:lnTo>
                  <a:lnTo>
                    <a:pt x="1005701" y="31363"/>
                  </a:lnTo>
                  <a:lnTo>
                    <a:pt x="1006038" y="29988"/>
                  </a:lnTo>
                  <a:close/>
                </a:path>
                <a:path w="1125220" h="49529">
                  <a:moveTo>
                    <a:pt x="1005738" y="31280"/>
                  </a:moveTo>
                  <a:lnTo>
                    <a:pt x="1005522" y="31762"/>
                  </a:lnTo>
                  <a:lnTo>
                    <a:pt x="1005690" y="31686"/>
                  </a:lnTo>
                  <a:lnTo>
                    <a:pt x="1005738" y="31280"/>
                  </a:lnTo>
                  <a:close/>
                </a:path>
                <a:path w="1125220" h="49529">
                  <a:moveTo>
                    <a:pt x="1005690" y="31686"/>
                  </a:moveTo>
                  <a:lnTo>
                    <a:pt x="1005522" y="31762"/>
                  </a:lnTo>
                  <a:lnTo>
                    <a:pt x="1005674" y="31762"/>
                  </a:lnTo>
                  <a:close/>
                </a:path>
                <a:path w="1125220" h="49529">
                  <a:moveTo>
                    <a:pt x="1005772" y="31284"/>
                  </a:moveTo>
                  <a:lnTo>
                    <a:pt x="1005690" y="31686"/>
                  </a:lnTo>
                  <a:lnTo>
                    <a:pt x="1006403" y="31363"/>
                  </a:lnTo>
                  <a:lnTo>
                    <a:pt x="1005772" y="31284"/>
                  </a:lnTo>
                  <a:close/>
                </a:path>
                <a:path w="1125220" h="49529">
                  <a:moveTo>
                    <a:pt x="1022400" y="16725"/>
                  </a:moveTo>
                  <a:lnTo>
                    <a:pt x="1006038" y="29988"/>
                  </a:lnTo>
                  <a:lnTo>
                    <a:pt x="1005772" y="31284"/>
                  </a:lnTo>
                  <a:lnTo>
                    <a:pt x="1006403" y="31363"/>
                  </a:lnTo>
                  <a:lnTo>
                    <a:pt x="1021067" y="24714"/>
                  </a:lnTo>
                  <a:lnTo>
                    <a:pt x="1024369" y="23444"/>
                  </a:lnTo>
                  <a:lnTo>
                    <a:pt x="1025753" y="22263"/>
                  </a:lnTo>
                  <a:lnTo>
                    <a:pt x="1025753" y="18529"/>
                  </a:lnTo>
                  <a:lnTo>
                    <a:pt x="1024382" y="16967"/>
                  </a:lnTo>
                  <a:lnTo>
                    <a:pt x="1022400" y="16725"/>
                  </a:lnTo>
                  <a:close/>
                </a:path>
                <a:path w="1125220" h="49529">
                  <a:moveTo>
                    <a:pt x="1051103" y="18152"/>
                  </a:moveTo>
                  <a:lnTo>
                    <a:pt x="1048169" y="19850"/>
                  </a:lnTo>
                  <a:lnTo>
                    <a:pt x="1047738" y="21837"/>
                  </a:lnTo>
                  <a:lnTo>
                    <a:pt x="1047965" y="21958"/>
                  </a:lnTo>
                  <a:lnTo>
                    <a:pt x="1049540" y="23164"/>
                  </a:lnTo>
                  <a:lnTo>
                    <a:pt x="1052906" y="20751"/>
                  </a:lnTo>
                  <a:lnTo>
                    <a:pt x="1051166" y="18211"/>
                  </a:lnTo>
                  <a:close/>
                </a:path>
                <a:path w="1125220" h="49529">
                  <a:moveTo>
                    <a:pt x="1054862" y="15976"/>
                  </a:moveTo>
                  <a:lnTo>
                    <a:pt x="1051103" y="18152"/>
                  </a:lnTo>
                  <a:lnTo>
                    <a:pt x="1052906" y="20751"/>
                  </a:lnTo>
                  <a:lnTo>
                    <a:pt x="1049540" y="23164"/>
                  </a:lnTo>
                  <a:lnTo>
                    <a:pt x="1054486" y="23164"/>
                  </a:lnTo>
                  <a:lnTo>
                    <a:pt x="1055966" y="16662"/>
                  </a:lnTo>
                  <a:lnTo>
                    <a:pt x="1054862" y="15976"/>
                  </a:lnTo>
                  <a:close/>
                </a:path>
                <a:path w="1125220" h="49529">
                  <a:moveTo>
                    <a:pt x="1047937" y="20916"/>
                  </a:moveTo>
                  <a:lnTo>
                    <a:pt x="1046010" y="20916"/>
                  </a:lnTo>
                  <a:lnTo>
                    <a:pt x="1047738" y="21837"/>
                  </a:lnTo>
                  <a:lnTo>
                    <a:pt x="1047937" y="20916"/>
                  </a:lnTo>
                  <a:close/>
                </a:path>
                <a:path w="1125220" h="49529">
                  <a:moveTo>
                    <a:pt x="1003935" y="5486"/>
                  </a:moveTo>
                  <a:lnTo>
                    <a:pt x="1003679" y="7273"/>
                  </a:lnTo>
                  <a:lnTo>
                    <a:pt x="1006335" y="7581"/>
                  </a:lnTo>
                  <a:lnTo>
                    <a:pt x="1003935" y="5486"/>
                  </a:lnTo>
                  <a:close/>
                </a:path>
                <a:path w="1125220" h="49529">
                  <a:moveTo>
                    <a:pt x="1011186" y="1066"/>
                  </a:moveTo>
                  <a:lnTo>
                    <a:pt x="998778" y="4508"/>
                  </a:lnTo>
                  <a:lnTo>
                    <a:pt x="998474" y="6667"/>
                  </a:lnTo>
                  <a:lnTo>
                    <a:pt x="1003679" y="7273"/>
                  </a:lnTo>
                  <a:lnTo>
                    <a:pt x="1003935" y="5486"/>
                  </a:lnTo>
                  <a:lnTo>
                    <a:pt x="1011052" y="5486"/>
                  </a:lnTo>
                  <a:lnTo>
                    <a:pt x="1011821" y="1727"/>
                  </a:lnTo>
                  <a:lnTo>
                    <a:pt x="1011186" y="1066"/>
                  </a:lnTo>
                  <a:close/>
                </a:path>
                <a:path w="1125220" h="49529">
                  <a:moveTo>
                    <a:pt x="1069479" y="17030"/>
                  </a:moveTo>
                  <a:lnTo>
                    <a:pt x="1061643" y="47828"/>
                  </a:lnTo>
                  <a:lnTo>
                    <a:pt x="1063459" y="49148"/>
                  </a:lnTo>
                  <a:lnTo>
                    <a:pt x="1070851" y="49148"/>
                  </a:lnTo>
                  <a:lnTo>
                    <a:pt x="1074915" y="45008"/>
                  </a:lnTo>
                  <a:lnTo>
                    <a:pt x="1075569" y="43980"/>
                  </a:lnTo>
                  <a:lnTo>
                    <a:pt x="1069543" y="43980"/>
                  </a:lnTo>
                  <a:lnTo>
                    <a:pt x="1068920" y="43497"/>
                  </a:lnTo>
                  <a:lnTo>
                    <a:pt x="1069031" y="41135"/>
                  </a:lnTo>
                  <a:lnTo>
                    <a:pt x="1069086" y="40766"/>
                  </a:lnTo>
                  <a:lnTo>
                    <a:pt x="1073256" y="20847"/>
                  </a:lnTo>
                  <a:lnTo>
                    <a:pt x="1069136" y="20726"/>
                  </a:lnTo>
                  <a:lnTo>
                    <a:pt x="1073281" y="20726"/>
                  </a:lnTo>
                  <a:lnTo>
                    <a:pt x="1073999" y="17297"/>
                  </a:lnTo>
                  <a:lnTo>
                    <a:pt x="1069479" y="17297"/>
                  </a:lnTo>
                  <a:lnTo>
                    <a:pt x="1069479" y="17030"/>
                  </a:lnTo>
                  <a:close/>
                </a:path>
                <a:path w="1125220" h="49529">
                  <a:moveTo>
                    <a:pt x="1103058" y="16382"/>
                  </a:moveTo>
                  <a:lnTo>
                    <a:pt x="1100391" y="16382"/>
                  </a:lnTo>
                  <a:lnTo>
                    <a:pt x="1093368" y="18604"/>
                  </a:lnTo>
                  <a:lnTo>
                    <a:pt x="1086608" y="24345"/>
                  </a:lnTo>
                  <a:lnTo>
                    <a:pt x="1081521" y="32220"/>
                  </a:lnTo>
                  <a:lnTo>
                    <a:pt x="1079530" y="40766"/>
                  </a:lnTo>
                  <a:lnTo>
                    <a:pt x="1079512" y="46824"/>
                  </a:lnTo>
                  <a:lnTo>
                    <a:pt x="1082675" y="49148"/>
                  </a:lnTo>
                  <a:lnTo>
                    <a:pt x="1090485" y="49148"/>
                  </a:lnTo>
                  <a:lnTo>
                    <a:pt x="1095933" y="44564"/>
                  </a:lnTo>
                  <a:lnTo>
                    <a:pt x="1096605" y="43611"/>
                  </a:lnTo>
                  <a:lnTo>
                    <a:pt x="1088148" y="43611"/>
                  </a:lnTo>
                  <a:lnTo>
                    <a:pt x="1086719" y="41884"/>
                  </a:lnTo>
                  <a:lnTo>
                    <a:pt x="1086688" y="32689"/>
                  </a:lnTo>
                  <a:lnTo>
                    <a:pt x="1088948" y="26885"/>
                  </a:lnTo>
                  <a:lnTo>
                    <a:pt x="1092009" y="23901"/>
                  </a:lnTo>
                  <a:lnTo>
                    <a:pt x="1093990" y="21907"/>
                  </a:lnTo>
                  <a:lnTo>
                    <a:pt x="1096086" y="20916"/>
                  </a:lnTo>
                  <a:lnTo>
                    <a:pt x="1101759" y="20916"/>
                  </a:lnTo>
                  <a:lnTo>
                    <a:pt x="1101991" y="19850"/>
                  </a:lnTo>
                  <a:lnTo>
                    <a:pt x="1104908" y="18158"/>
                  </a:lnTo>
                  <a:lnTo>
                    <a:pt x="1103058" y="16382"/>
                  </a:lnTo>
                  <a:close/>
                </a:path>
                <a:path w="1125220" h="49529">
                  <a:moveTo>
                    <a:pt x="1105187" y="36880"/>
                  </a:moveTo>
                  <a:lnTo>
                    <a:pt x="1099629" y="36880"/>
                  </a:lnTo>
                  <a:lnTo>
                    <a:pt x="1100124" y="38620"/>
                  </a:lnTo>
                  <a:lnTo>
                    <a:pt x="1097153" y="42835"/>
                  </a:lnTo>
                  <a:lnTo>
                    <a:pt x="1097153" y="47599"/>
                  </a:lnTo>
                  <a:lnTo>
                    <a:pt x="1099019" y="49148"/>
                  </a:lnTo>
                  <a:lnTo>
                    <a:pt x="1106093" y="49148"/>
                  </a:lnTo>
                  <a:lnTo>
                    <a:pt x="1110259" y="44792"/>
                  </a:lnTo>
                  <a:lnTo>
                    <a:pt x="1110766" y="43980"/>
                  </a:lnTo>
                  <a:lnTo>
                    <a:pt x="1104646" y="43980"/>
                  </a:lnTo>
                  <a:lnTo>
                    <a:pt x="1104087" y="43497"/>
                  </a:lnTo>
                  <a:lnTo>
                    <a:pt x="1104128" y="41643"/>
                  </a:lnTo>
                  <a:lnTo>
                    <a:pt x="1104277" y="40766"/>
                  </a:lnTo>
                  <a:lnTo>
                    <a:pt x="1105187" y="36880"/>
                  </a:lnTo>
                  <a:close/>
                </a:path>
                <a:path w="1125220" h="49529">
                  <a:moveTo>
                    <a:pt x="1075766" y="39623"/>
                  </a:moveTo>
                  <a:lnTo>
                    <a:pt x="1073378" y="42532"/>
                  </a:lnTo>
                  <a:lnTo>
                    <a:pt x="1071689" y="43980"/>
                  </a:lnTo>
                  <a:lnTo>
                    <a:pt x="1075569" y="43980"/>
                  </a:lnTo>
                  <a:lnTo>
                    <a:pt x="1077531" y="40893"/>
                  </a:lnTo>
                  <a:lnTo>
                    <a:pt x="1075766" y="39623"/>
                  </a:lnTo>
                  <a:close/>
                </a:path>
                <a:path w="1125220" h="49529">
                  <a:moveTo>
                    <a:pt x="1110932" y="39598"/>
                  </a:moveTo>
                  <a:lnTo>
                    <a:pt x="1108824" y="42265"/>
                  </a:lnTo>
                  <a:lnTo>
                    <a:pt x="1106843" y="43980"/>
                  </a:lnTo>
                  <a:lnTo>
                    <a:pt x="1110766" y="43980"/>
                  </a:lnTo>
                  <a:lnTo>
                    <a:pt x="1112689" y="40893"/>
                  </a:lnTo>
                  <a:lnTo>
                    <a:pt x="1112540" y="40766"/>
                  </a:lnTo>
                  <a:lnTo>
                    <a:pt x="1110932" y="39598"/>
                  </a:lnTo>
                  <a:close/>
                </a:path>
                <a:path w="1125220" h="49529">
                  <a:moveTo>
                    <a:pt x="1097833" y="38979"/>
                  </a:moveTo>
                  <a:lnTo>
                    <a:pt x="1095552" y="41643"/>
                  </a:lnTo>
                  <a:lnTo>
                    <a:pt x="1092771" y="43611"/>
                  </a:lnTo>
                  <a:lnTo>
                    <a:pt x="1096605" y="43611"/>
                  </a:lnTo>
                  <a:lnTo>
                    <a:pt x="1097153" y="42835"/>
                  </a:lnTo>
                  <a:lnTo>
                    <a:pt x="1097269" y="41846"/>
                  </a:lnTo>
                  <a:lnTo>
                    <a:pt x="1097458" y="40766"/>
                  </a:lnTo>
                  <a:lnTo>
                    <a:pt x="1097833" y="38979"/>
                  </a:lnTo>
                  <a:close/>
                </a:path>
                <a:path w="1125220" h="49529">
                  <a:moveTo>
                    <a:pt x="1099629" y="36880"/>
                  </a:moveTo>
                  <a:lnTo>
                    <a:pt x="1097833" y="38979"/>
                  </a:lnTo>
                  <a:lnTo>
                    <a:pt x="1097381" y="41135"/>
                  </a:lnTo>
                  <a:lnTo>
                    <a:pt x="1097269" y="41846"/>
                  </a:lnTo>
                  <a:lnTo>
                    <a:pt x="1097153" y="42835"/>
                  </a:lnTo>
                  <a:lnTo>
                    <a:pt x="1100124" y="38620"/>
                  </a:lnTo>
                  <a:lnTo>
                    <a:pt x="1099629" y="36880"/>
                  </a:lnTo>
                  <a:close/>
                </a:path>
                <a:path w="1125220" h="49529">
                  <a:moveTo>
                    <a:pt x="1101559" y="21836"/>
                  </a:moveTo>
                  <a:lnTo>
                    <a:pt x="1097833" y="38979"/>
                  </a:lnTo>
                  <a:lnTo>
                    <a:pt x="1099629" y="36880"/>
                  </a:lnTo>
                  <a:lnTo>
                    <a:pt x="1105187" y="36880"/>
                  </a:lnTo>
                  <a:lnTo>
                    <a:pt x="1108309" y="23164"/>
                  </a:lnTo>
                  <a:lnTo>
                    <a:pt x="1103363" y="23164"/>
                  </a:lnTo>
                  <a:lnTo>
                    <a:pt x="1101788" y="21958"/>
                  </a:lnTo>
                  <a:lnTo>
                    <a:pt x="1101559" y="21836"/>
                  </a:lnTo>
                  <a:close/>
                </a:path>
                <a:path w="1125220" h="49529">
                  <a:moveTo>
                    <a:pt x="1104908" y="18158"/>
                  </a:moveTo>
                  <a:lnTo>
                    <a:pt x="1101991" y="19850"/>
                  </a:lnTo>
                  <a:lnTo>
                    <a:pt x="1101559" y="21836"/>
                  </a:lnTo>
                  <a:lnTo>
                    <a:pt x="1101788" y="21958"/>
                  </a:lnTo>
                  <a:lnTo>
                    <a:pt x="1103363" y="23164"/>
                  </a:lnTo>
                  <a:lnTo>
                    <a:pt x="1106595" y="20847"/>
                  </a:lnTo>
                  <a:lnTo>
                    <a:pt x="1104963" y="18211"/>
                  </a:lnTo>
                  <a:close/>
                </a:path>
                <a:path w="1125220" h="49529">
                  <a:moveTo>
                    <a:pt x="1108671" y="15976"/>
                  </a:moveTo>
                  <a:lnTo>
                    <a:pt x="1104908" y="18158"/>
                  </a:lnTo>
                  <a:lnTo>
                    <a:pt x="1106728" y="20751"/>
                  </a:lnTo>
                  <a:lnTo>
                    <a:pt x="1103363" y="23164"/>
                  </a:lnTo>
                  <a:lnTo>
                    <a:pt x="1108309" y="23164"/>
                  </a:lnTo>
                  <a:lnTo>
                    <a:pt x="1109789" y="16662"/>
                  </a:lnTo>
                  <a:lnTo>
                    <a:pt x="1108671" y="15976"/>
                  </a:lnTo>
                  <a:close/>
                </a:path>
                <a:path w="1125220" h="49529">
                  <a:moveTo>
                    <a:pt x="1101759" y="20916"/>
                  </a:moveTo>
                  <a:lnTo>
                    <a:pt x="1099832" y="20916"/>
                  </a:lnTo>
                  <a:lnTo>
                    <a:pt x="1101559" y="21836"/>
                  </a:lnTo>
                  <a:lnTo>
                    <a:pt x="1101759" y="20916"/>
                  </a:lnTo>
                  <a:close/>
                </a:path>
                <a:path w="1125220" h="49529">
                  <a:moveTo>
                    <a:pt x="1081443" y="17297"/>
                  </a:moveTo>
                  <a:lnTo>
                    <a:pt x="1073999" y="17297"/>
                  </a:lnTo>
                  <a:lnTo>
                    <a:pt x="1073256" y="20847"/>
                  </a:lnTo>
                  <a:lnTo>
                    <a:pt x="1080833" y="21069"/>
                  </a:lnTo>
                  <a:lnTo>
                    <a:pt x="1081443" y="17297"/>
                  </a:lnTo>
                  <a:close/>
                </a:path>
                <a:path w="1125220" h="49529">
                  <a:moveTo>
                    <a:pt x="1073281" y="20726"/>
                  </a:moveTo>
                  <a:lnTo>
                    <a:pt x="1069136" y="20726"/>
                  </a:lnTo>
                  <a:lnTo>
                    <a:pt x="1073256" y="20847"/>
                  </a:lnTo>
                  <a:close/>
                </a:path>
                <a:path w="1125220" h="49529">
                  <a:moveTo>
                    <a:pt x="1067577" y="17227"/>
                  </a:moveTo>
                  <a:lnTo>
                    <a:pt x="1061262" y="17881"/>
                  </a:lnTo>
                  <a:lnTo>
                    <a:pt x="1060767" y="20726"/>
                  </a:lnTo>
                  <a:lnTo>
                    <a:pt x="1066488" y="20726"/>
                  </a:lnTo>
                  <a:lnTo>
                    <a:pt x="1066888" y="18872"/>
                  </a:lnTo>
                  <a:lnTo>
                    <a:pt x="1067577" y="17227"/>
                  </a:lnTo>
                  <a:close/>
                </a:path>
                <a:path w="1125220" h="49529">
                  <a:moveTo>
                    <a:pt x="1074055" y="17030"/>
                  </a:moveTo>
                  <a:lnTo>
                    <a:pt x="1069479" y="17030"/>
                  </a:lnTo>
                  <a:lnTo>
                    <a:pt x="1069479" y="17297"/>
                  </a:lnTo>
                  <a:lnTo>
                    <a:pt x="1073999" y="17297"/>
                  </a:lnTo>
                  <a:lnTo>
                    <a:pt x="1074055" y="17030"/>
                  </a:lnTo>
                  <a:close/>
                </a:path>
                <a:path w="1125220" h="49529">
                  <a:moveTo>
                    <a:pt x="1075842" y="8496"/>
                  </a:moveTo>
                  <a:lnTo>
                    <a:pt x="1071232" y="8496"/>
                  </a:lnTo>
                  <a:lnTo>
                    <a:pt x="1067577" y="17227"/>
                  </a:lnTo>
                  <a:lnTo>
                    <a:pt x="1069479" y="17030"/>
                  </a:lnTo>
                  <a:lnTo>
                    <a:pt x="1074055" y="17030"/>
                  </a:lnTo>
                  <a:lnTo>
                    <a:pt x="1075842" y="8496"/>
                  </a:lnTo>
                  <a:close/>
                </a:path>
                <a:path w="1125220" h="49529">
                  <a:moveTo>
                    <a:pt x="1123175" y="39306"/>
                  </a:moveTo>
                  <a:lnTo>
                    <a:pt x="1117625" y="39306"/>
                  </a:lnTo>
                  <a:lnTo>
                    <a:pt x="1115072" y="41605"/>
                  </a:lnTo>
                  <a:lnTo>
                    <a:pt x="1115072" y="47066"/>
                  </a:lnTo>
                  <a:lnTo>
                    <a:pt x="1116965" y="49021"/>
                  </a:lnTo>
                  <a:lnTo>
                    <a:pt x="1122553" y="49021"/>
                  </a:lnTo>
                  <a:lnTo>
                    <a:pt x="1125029" y="46761"/>
                  </a:lnTo>
                  <a:lnTo>
                    <a:pt x="1125029" y="41338"/>
                  </a:lnTo>
                  <a:lnTo>
                    <a:pt x="1123175" y="39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1920" y="5932848"/>
              <a:ext cx="1343418" cy="5497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127862" y="5472611"/>
            <a:ext cx="537845" cy="537845"/>
            <a:chOff x="5127862" y="5472611"/>
            <a:chExt cx="537845" cy="53784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322" y="5650398"/>
              <a:ext cx="90501" cy="919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27853" y="5472620"/>
              <a:ext cx="537845" cy="537845"/>
            </a:xfrm>
            <a:custGeom>
              <a:avLst/>
              <a:gdLst/>
              <a:ahLst/>
              <a:cxnLst/>
              <a:rect l="l" t="t" r="r" b="b"/>
              <a:pathLst>
                <a:path w="537845" h="537845">
                  <a:moveTo>
                    <a:pt x="471055" y="445871"/>
                  </a:moveTo>
                  <a:lnTo>
                    <a:pt x="416153" y="423989"/>
                  </a:lnTo>
                  <a:lnTo>
                    <a:pt x="370979" y="408876"/>
                  </a:lnTo>
                  <a:lnTo>
                    <a:pt x="325005" y="396354"/>
                  </a:lnTo>
                  <a:lnTo>
                    <a:pt x="277444" y="386867"/>
                  </a:lnTo>
                  <a:lnTo>
                    <a:pt x="210997" y="375831"/>
                  </a:lnTo>
                  <a:lnTo>
                    <a:pt x="177888" y="369735"/>
                  </a:lnTo>
                  <a:lnTo>
                    <a:pt x="107353" y="353098"/>
                  </a:lnTo>
                  <a:lnTo>
                    <a:pt x="71170" y="339813"/>
                  </a:lnTo>
                  <a:lnTo>
                    <a:pt x="36779" y="322389"/>
                  </a:lnTo>
                  <a:lnTo>
                    <a:pt x="4597" y="300139"/>
                  </a:lnTo>
                  <a:lnTo>
                    <a:pt x="1536" y="297116"/>
                  </a:lnTo>
                  <a:lnTo>
                    <a:pt x="9372" y="338988"/>
                  </a:lnTo>
                  <a:lnTo>
                    <a:pt x="24980" y="380771"/>
                  </a:lnTo>
                  <a:lnTo>
                    <a:pt x="48094" y="420839"/>
                  </a:lnTo>
                  <a:lnTo>
                    <a:pt x="78435" y="457542"/>
                  </a:lnTo>
                  <a:lnTo>
                    <a:pt x="115747" y="489229"/>
                  </a:lnTo>
                  <a:lnTo>
                    <a:pt x="159740" y="514273"/>
                  </a:lnTo>
                  <a:lnTo>
                    <a:pt x="210172" y="531037"/>
                  </a:lnTo>
                  <a:lnTo>
                    <a:pt x="262890" y="537451"/>
                  </a:lnTo>
                  <a:lnTo>
                    <a:pt x="313664" y="533666"/>
                  </a:lnTo>
                  <a:lnTo>
                    <a:pt x="361200" y="521169"/>
                  </a:lnTo>
                  <a:lnTo>
                    <a:pt x="404152" y="501396"/>
                  </a:lnTo>
                  <a:lnTo>
                    <a:pt x="441210" y="475805"/>
                  </a:lnTo>
                  <a:lnTo>
                    <a:pt x="471055" y="445871"/>
                  </a:lnTo>
                  <a:close/>
                </a:path>
                <a:path w="537845" h="537845">
                  <a:moveTo>
                    <a:pt x="513638" y="379818"/>
                  </a:moveTo>
                  <a:lnTo>
                    <a:pt x="443357" y="359905"/>
                  </a:lnTo>
                  <a:lnTo>
                    <a:pt x="391756" y="349046"/>
                  </a:lnTo>
                  <a:lnTo>
                    <a:pt x="339966" y="341820"/>
                  </a:lnTo>
                  <a:lnTo>
                    <a:pt x="285203" y="338048"/>
                  </a:lnTo>
                  <a:lnTo>
                    <a:pt x="217830" y="336727"/>
                  </a:lnTo>
                  <a:lnTo>
                    <a:pt x="181432" y="334505"/>
                  </a:lnTo>
                  <a:lnTo>
                    <a:pt x="137477" y="328942"/>
                  </a:lnTo>
                  <a:lnTo>
                    <a:pt x="81305" y="315302"/>
                  </a:lnTo>
                  <a:lnTo>
                    <a:pt x="7061" y="278638"/>
                  </a:lnTo>
                  <a:lnTo>
                    <a:pt x="2235" y="275094"/>
                  </a:lnTo>
                  <a:lnTo>
                    <a:pt x="76" y="273405"/>
                  </a:lnTo>
                  <a:lnTo>
                    <a:pt x="152" y="278638"/>
                  </a:lnTo>
                  <a:lnTo>
                    <a:pt x="406" y="284594"/>
                  </a:lnTo>
                  <a:lnTo>
                    <a:pt x="3708" y="287947"/>
                  </a:lnTo>
                  <a:lnTo>
                    <a:pt x="13055" y="294297"/>
                  </a:lnTo>
                  <a:lnTo>
                    <a:pt x="18148" y="297891"/>
                  </a:lnTo>
                  <a:lnTo>
                    <a:pt x="81889" y="332689"/>
                  </a:lnTo>
                  <a:lnTo>
                    <a:pt x="123482" y="346354"/>
                  </a:lnTo>
                  <a:lnTo>
                    <a:pt x="167792" y="356755"/>
                  </a:lnTo>
                  <a:lnTo>
                    <a:pt x="211861" y="364312"/>
                  </a:lnTo>
                  <a:lnTo>
                    <a:pt x="251282" y="370281"/>
                  </a:lnTo>
                  <a:lnTo>
                    <a:pt x="290855" y="377063"/>
                  </a:lnTo>
                  <a:lnTo>
                    <a:pt x="330161" y="385114"/>
                  </a:lnTo>
                  <a:lnTo>
                    <a:pt x="368808" y="394931"/>
                  </a:lnTo>
                  <a:lnTo>
                    <a:pt x="418757" y="410743"/>
                  </a:lnTo>
                  <a:lnTo>
                    <a:pt x="468744" y="429450"/>
                  </a:lnTo>
                  <a:lnTo>
                    <a:pt x="480555" y="434352"/>
                  </a:lnTo>
                  <a:lnTo>
                    <a:pt x="491413" y="419150"/>
                  </a:lnTo>
                  <a:lnTo>
                    <a:pt x="500545" y="404761"/>
                  </a:lnTo>
                  <a:lnTo>
                    <a:pt x="507949" y="391541"/>
                  </a:lnTo>
                  <a:lnTo>
                    <a:pt x="513638" y="379818"/>
                  </a:lnTo>
                  <a:close/>
                </a:path>
                <a:path w="537845" h="537845">
                  <a:moveTo>
                    <a:pt x="515429" y="160820"/>
                  </a:moveTo>
                  <a:lnTo>
                    <a:pt x="494042" y="120624"/>
                  </a:lnTo>
                  <a:lnTo>
                    <a:pt x="465391" y="84099"/>
                  </a:lnTo>
                  <a:lnTo>
                    <a:pt x="430187" y="52527"/>
                  </a:lnTo>
                  <a:lnTo>
                    <a:pt x="389204" y="27139"/>
                  </a:lnTo>
                  <a:lnTo>
                    <a:pt x="343154" y="9207"/>
                  </a:lnTo>
                  <a:lnTo>
                    <a:pt x="292773" y="0"/>
                  </a:lnTo>
                  <a:lnTo>
                    <a:pt x="238810" y="762"/>
                  </a:lnTo>
                  <a:lnTo>
                    <a:pt x="192849" y="9842"/>
                  </a:lnTo>
                  <a:lnTo>
                    <a:pt x="150355" y="26339"/>
                  </a:lnTo>
                  <a:lnTo>
                    <a:pt x="111379" y="50088"/>
                  </a:lnTo>
                  <a:lnTo>
                    <a:pt x="75920" y="80924"/>
                  </a:lnTo>
                  <a:lnTo>
                    <a:pt x="44983" y="118910"/>
                  </a:lnTo>
                  <a:lnTo>
                    <a:pt x="20828" y="164223"/>
                  </a:lnTo>
                  <a:lnTo>
                    <a:pt x="95097" y="128968"/>
                  </a:lnTo>
                  <a:lnTo>
                    <a:pt x="119722" y="116649"/>
                  </a:lnTo>
                  <a:lnTo>
                    <a:pt x="126022" y="114084"/>
                  </a:lnTo>
                  <a:lnTo>
                    <a:pt x="132003" y="113360"/>
                  </a:lnTo>
                  <a:lnTo>
                    <a:pt x="138353" y="115227"/>
                  </a:lnTo>
                  <a:lnTo>
                    <a:pt x="145732" y="120446"/>
                  </a:lnTo>
                  <a:lnTo>
                    <a:pt x="152781" y="126669"/>
                  </a:lnTo>
                  <a:lnTo>
                    <a:pt x="157505" y="129159"/>
                  </a:lnTo>
                  <a:lnTo>
                    <a:pt x="210604" y="92062"/>
                  </a:lnTo>
                  <a:lnTo>
                    <a:pt x="263855" y="53949"/>
                  </a:lnTo>
                  <a:lnTo>
                    <a:pt x="266166" y="54267"/>
                  </a:lnTo>
                  <a:lnTo>
                    <a:pt x="277787" y="63614"/>
                  </a:lnTo>
                  <a:lnTo>
                    <a:pt x="308686" y="86893"/>
                  </a:lnTo>
                  <a:lnTo>
                    <a:pt x="311416" y="88150"/>
                  </a:lnTo>
                  <a:lnTo>
                    <a:pt x="325234" y="78854"/>
                  </a:lnTo>
                  <a:lnTo>
                    <a:pt x="331533" y="76327"/>
                  </a:lnTo>
                  <a:lnTo>
                    <a:pt x="337502" y="77127"/>
                  </a:lnTo>
                  <a:lnTo>
                    <a:pt x="345998" y="80873"/>
                  </a:lnTo>
                  <a:lnTo>
                    <a:pt x="487692" y="148170"/>
                  </a:lnTo>
                  <a:lnTo>
                    <a:pt x="515429" y="160820"/>
                  </a:lnTo>
                  <a:close/>
                </a:path>
                <a:path w="537845" h="537845">
                  <a:moveTo>
                    <a:pt x="534543" y="310210"/>
                  </a:moveTo>
                  <a:lnTo>
                    <a:pt x="463931" y="298005"/>
                  </a:lnTo>
                  <a:lnTo>
                    <a:pt x="418909" y="291896"/>
                  </a:lnTo>
                  <a:lnTo>
                    <a:pt x="373748" y="288798"/>
                  </a:lnTo>
                  <a:lnTo>
                    <a:pt x="328460" y="288201"/>
                  </a:lnTo>
                  <a:lnTo>
                    <a:pt x="283057" y="289623"/>
                  </a:lnTo>
                  <a:lnTo>
                    <a:pt x="220687" y="292785"/>
                  </a:lnTo>
                  <a:lnTo>
                    <a:pt x="189471" y="293954"/>
                  </a:lnTo>
                  <a:lnTo>
                    <a:pt x="129159" y="293535"/>
                  </a:lnTo>
                  <a:lnTo>
                    <a:pt x="72186" y="283413"/>
                  </a:lnTo>
                  <a:lnTo>
                    <a:pt x="29718" y="268122"/>
                  </a:lnTo>
                  <a:lnTo>
                    <a:pt x="482" y="252095"/>
                  </a:lnTo>
                  <a:lnTo>
                    <a:pt x="0" y="262851"/>
                  </a:lnTo>
                  <a:lnTo>
                    <a:pt x="37033" y="284619"/>
                  </a:lnTo>
                  <a:lnTo>
                    <a:pt x="86918" y="305968"/>
                  </a:lnTo>
                  <a:lnTo>
                    <a:pt x="125412" y="316179"/>
                  </a:lnTo>
                  <a:lnTo>
                    <a:pt x="166179" y="322389"/>
                  </a:lnTo>
                  <a:lnTo>
                    <a:pt x="208991" y="324662"/>
                  </a:lnTo>
                  <a:lnTo>
                    <a:pt x="252272" y="324878"/>
                  </a:lnTo>
                  <a:lnTo>
                    <a:pt x="294144" y="325577"/>
                  </a:lnTo>
                  <a:lnTo>
                    <a:pt x="335762" y="327888"/>
                  </a:lnTo>
                  <a:lnTo>
                    <a:pt x="378244" y="332917"/>
                  </a:lnTo>
                  <a:lnTo>
                    <a:pt x="442899" y="346075"/>
                  </a:lnTo>
                  <a:lnTo>
                    <a:pt x="515797" y="364439"/>
                  </a:lnTo>
                  <a:lnTo>
                    <a:pt x="519633" y="365683"/>
                  </a:lnTo>
                  <a:lnTo>
                    <a:pt x="525792" y="348018"/>
                  </a:lnTo>
                  <a:lnTo>
                    <a:pt x="529971" y="333209"/>
                  </a:lnTo>
                  <a:lnTo>
                    <a:pt x="532714" y="320763"/>
                  </a:lnTo>
                  <a:lnTo>
                    <a:pt x="534543" y="310210"/>
                  </a:lnTo>
                  <a:close/>
                </a:path>
                <a:path w="537845" h="537845">
                  <a:moveTo>
                    <a:pt x="537845" y="265137"/>
                  </a:moveTo>
                  <a:lnTo>
                    <a:pt x="497001" y="230835"/>
                  </a:lnTo>
                  <a:lnTo>
                    <a:pt x="431253" y="227241"/>
                  </a:lnTo>
                  <a:lnTo>
                    <a:pt x="394957" y="227914"/>
                  </a:lnTo>
                  <a:lnTo>
                    <a:pt x="348780" y="231673"/>
                  </a:lnTo>
                  <a:lnTo>
                    <a:pt x="255587" y="244792"/>
                  </a:lnTo>
                  <a:lnTo>
                    <a:pt x="213588" y="250507"/>
                  </a:lnTo>
                  <a:lnTo>
                    <a:pt x="158064" y="256946"/>
                  </a:lnTo>
                  <a:lnTo>
                    <a:pt x="144195" y="258013"/>
                  </a:lnTo>
                  <a:lnTo>
                    <a:pt x="125958" y="259130"/>
                  </a:lnTo>
                  <a:lnTo>
                    <a:pt x="105765" y="259105"/>
                  </a:lnTo>
                  <a:lnTo>
                    <a:pt x="49161" y="249275"/>
                  </a:lnTo>
                  <a:lnTo>
                    <a:pt x="12661" y="235115"/>
                  </a:lnTo>
                  <a:lnTo>
                    <a:pt x="2514" y="230035"/>
                  </a:lnTo>
                  <a:lnTo>
                    <a:pt x="2082" y="232143"/>
                  </a:lnTo>
                  <a:lnTo>
                    <a:pt x="39192" y="260324"/>
                  </a:lnTo>
                  <a:lnTo>
                    <a:pt x="80606" y="273812"/>
                  </a:lnTo>
                  <a:lnTo>
                    <a:pt x="134531" y="281838"/>
                  </a:lnTo>
                  <a:lnTo>
                    <a:pt x="164096" y="282105"/>
                  </a:lnTo>
                  <a:lnTo>
                    <a:pt x="200621" y="280657"/>
                  </a:lnTo>
                  <a:lnTo>
                    <a:pt x="253580" y="277863"/>
                  </a:lnTo>
                  <a:lnTo>
                    <a:pt x="306539" y="275501"/>
                  </a:lnTo>
                  <a:lnTo>
                    <a:pt x="337248" y="274840"/>
                  </a:lnTo>
                  <a:lnTo>
                    <a:pt x="366966" y="275094"/>
                  </a:lnTo>
                  <a:lnTo>
                    <a:pt x="396328" y="276390"/>
                  </a:lnTo>
                  <a:lnTo>
                    <a:pt x="425983" y="278815"/>
                  </a:lnTo>
                  <a:lnTo>
                    <a:pt x="458558" y="282575"/>
                  </a:lnTo>
                  <a:lnTo>
                    <a:pt x="484682" y="286308"/>
                  </a:lnTo>
                  <a:lnTo>
                    <a:pt x="536460" y="294398"/>
                  </a:lnTo>
                  <a:lnTo>
                    <a:pt x="537591" y="279400"/>
                  </a:lnTo>
                  <a:lnTo>
                    <a:pt x="537845" y="265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899" y="1324068"/>
            <a:ext cx="27178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3720" algn="l"/>
              </a:tabLst>
            </a:pPr>
            <a:r>
              <a:rPr dirty="0" sz="3000" spc="-35"/>
              <a:t>Harakeke	</a:t>
            </a:r>
            <a:r>
              <a:rPr dirty="0" sz="3000"/>
              <a:t>-</a:t>
            </a:r>
            <a:r>
              <a:rPr dirty="0" sz="3000" spc="-90"/>
              <a:t> </a:t>
            </a:r>
            <a:r>
              <a:rPr dirty="0" sz="3000" spc="-45"/>
              <a:t>flax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1899" y="1961903"/>
            <a:ext cx="5126990" cy="268986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1820s,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harakeke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trade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emerged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alongside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sealing 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whaling.</a:t>
            </a:r>
            <a:endParaRPr sz="900">
              <a:latin typeface="Rawson Alt"/>
              <a:cs typeface="Rawson Alt"/>
            </a:endParaRPr>
          </a:p>
          <a:p>
            <a:pPr marL="12700" marR="1524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demonstrated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skill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dressing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flax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(stripping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fibre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the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leaves).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made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flax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ropes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visiting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ships,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bartered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flax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weaving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 goods.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trade brought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Europeans into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further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close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contact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each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other.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first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harakeke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export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occurred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1823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continued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sizeable quantities.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1831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 i="1">
                <a:solidFill>
                  <a:srgbClr val="FFFFFF"/>
                </a:solidFill>
                <a:latin typeface="RawsonAlt-RegularIt"/>
                <a:cs typeface="RawsonAlt-RegularIt"/>
              </a:rPr>
              <a:t>Samuel</a:t>
            </a:r>
            <a:endParaRPr sz="900">
              <a:latin typeface="RawsonAlt-RegularIt"/>
              <a:cs typeface="RawsonAlt-RegularI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landed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Australia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500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 skins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10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tonnes 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flax.</a:t>
            </a:r>
            <a:endParaRPr sz="900">
              <a:latin typeface="Rawson Alt"/>
              <a:cs typeface="Rawson Alt"/>
            </a:endParaRPr>
          </a:p>
          <a:p>
            <a:pPr marL="12700" marR="20637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1829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Zealand’s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first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whaling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opened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Rakituma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(Preservation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Inlet)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producing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120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tonnes of whale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oil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that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year.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Rising whale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oil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prices, driven 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industrial revolution, saw whaling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stations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established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Omaui,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Oue,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Bluff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Jacobs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River.</a:t>
            </a:r>
            <a:endParaRPr sz="900">
              <a:latin typeface="Rawson Alt"/>
              <a:cs typeface="Rawson Alt"/>
            </a:endParaRPr>
          </a:p>
          <a:p>
            <a:pPr marL="12700" marR="1270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boom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short-lived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demand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oil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dropped.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Preservation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Inlet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closed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1836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others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closing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1850s.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Harakeke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demand continued following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transfer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skills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iwi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Between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1880s-1970s more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160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flax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mills functioned in Southland.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Harakeke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peaked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value during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orld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1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opped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orld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2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em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ov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subs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idies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fib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opes,  sacks,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twine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packing furniture.</a:t>
            </a:r>
            <a:endParaRPr sz="900">
              <a:latin typeface="Rawson Alt"/>
              <a:cs typeface="Rawson A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9832" y="527964"/>
            <a:ext cx="4236720" cy="5801995"/>
            <a:chOff x="7399832" y="527964"/>
            <a:chExt cx="4236720" cy="5801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9832" y="527964"/>
              <a:ext cx="4236694" cy="27194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9832" y="3426557"/>
              <a:ext cx="4236685" cy="29031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4284" y="4393284"/>
            <a:ext cx="107950" cy="194945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0" b="1">
                <a:solidFill>
                  <a:srgbClr val="231F20"/>
                </a:solidFill>
                <a:latin typeface="Rawson Alt"/>
                <a:cs typeface="Rawson Alt"/>
              </a:rPr>
              <a:t> 9.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natlib.govt.nz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Whalers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in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Perseverance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Habour,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1916</a:t>
            </a:r>
            <a:endParaRPr sz="600">
              <a:latin typeface="Rawson Alt"/>
              <a:cs typeface="Rawson A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8300" y="1695192"/>
            <a:ext cx="107950" cy="156210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8.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natlib.govt.nz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Illustration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NZ</a:t>
            </a:r>
            <a:r>
              <a:rPr dirty="0" sz="6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Whalers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9086"/>
            <a:ext cx="39954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Ngāi</a:t>
            </a:r>
            <a:r>
              <a:rPr dirty="0" sz="3000" spc="-105"/>
              <a:t> </a:t>
            </a:r>
            <a:r>
              <a:rPr dirty="0" sz="3000" spc="-50"/>
              <a:t>Tahu</a:t>
            </a:r>
            <a:r>
              <a:rPr dirty="0" sz="3000" spc="-25"/>
              <a:t> </a:t>
            </a:r>
            <a:r>
              <a:rPr dirty="0" sz="3000"/>
              <a:t>-</a:t>
            </a:r>
            <a:r>
              <a:rPr dirty="0" sz="3000" spc="-25"/>
              <a:t> </a:t>
            </a:r>
            <a:r>
              <a:rPr dirty="0" sz="3000" spc="-10"/>
              <a:t>early</a:t>
            </a:r>
            <a:r>
              <a:rPr dirty="0" sz="3000" spc="-65"/>
              <a:t> </a:t>
            </a:r>
            <a:r>
              <a:rPr dirty="0" sz="3000" spc="-5"/>
              <a:t>1800s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20983"/>
            <a:ext cx="5120640" cy="2016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had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first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contact with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Pākehā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sealers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whalers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around 1795. By the 1830s Ngāi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had built up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thriving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industry supplying whaling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ships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provisions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such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pigs, potatoes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wheat.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Shore stations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established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1835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under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authority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local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chiefs.</a:t>
            </a:r>
            <a:endParaRPr sz="900">
              <a:latin typeface="Rawson Alt"/>
              <a:cs typeface="Rawson Alt"/>
            </a:endParaRPr>
          </a:p>
          <a:p>
            <a:pPr marL="12700" marR="1905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women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married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whalers,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tribe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stranger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ways.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When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seven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high-ranking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southern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chiefs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signed 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Treaty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Waitangi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1840,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convenient arrangement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between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equals.</a:t>
            </a:r>
            <a:endParaRPr sz="900">
              <a:latin typeface="Rawson Alt"/>
              <a:cs typeface="Rawson Alt"/>
            </a:endParaRPr>
          </a:p>
          <a:p>
            <a:pPr marL="12700" marR="762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Between 1844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1864,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a series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10 land purchases, most of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 was purchased 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Crown 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Tahu.</a:t>
            </a:r>
            <a:endParaRPr sz="900">
              <a:latin typeface="Rawson Alt"/>
              <a:cs typeface="Rawson Alt"/>
            </a:endParaRPr>
          </a:p>
          <a:p>
            <a:pPr marL="12700" marR="17907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Crown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failed to honour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obligations under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these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purchase agreements. Over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ensuing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years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tribal authority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diminished, people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ostracised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land, connections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fragmented,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language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knowledge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suppressed.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5417" y="4423293"/>
            <a:ext cx="28479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10.</a:t>
            </a:r>
            <a:r>
              <a:rPr dirty="0" sz="600" spc="2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collections.tepapa.govt.nz</a:t>
            </a:r>
            <a:r>
              <a:rPr dirty="0" sz="6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MA_I156238_TePapa_Where-the-Treaty-of-Waitangi</a:t>
            </a:r>
            <a:endParaRPr sz="6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3622" y="907288"/>
            <a:ext cx="5934786" cy="3386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3092450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 spc="-10"/>
              <a:t>Agriculture </a:t>
            </a:r>
            <a:r>
              <a:rPr dirty="0" sz="3000" spc="-5"/>
              <a:t>post </a:t>
            </a:r>
            <a:r>
              <a:rPr dirty="0" sz="3000"/>
              <a:t> </a:t>
            </a:r>
            <a:r>
              <a:rPr dirty="0" sz="3000" spc="-20"/>
              <a:t>Treaty</a:t>
            </a:r>
            <a:r>
              <a:rPr dirty="0" sz="3000" spc="-95"/>
              <a:t> </a:t>
            </a:r>
            <a:r>
              <a:rPr dirty="0" sz="3000" spc="-10"/>
              <a:t>1853-1900s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406514"/>
            <a:ext cx="5005070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4005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Following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1853 Murihuki purchase, European settlers began moving south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clearing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agriculture,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converting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about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43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mainland Southland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dramatic loss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native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vegetation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resulting.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</a:pP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1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4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gricu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l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tu</a:t>
            </a:r>
            <a:r>
              <a:rPr dirty="0" sz="900" spc="-20" b="1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and pa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sto</a:t>
            </a:r>
            <a:r>
              <a:rPr dirty="0" sz="900" spc="-20" b="1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alism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Wool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grain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dominated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post-Treaty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farming.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first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sheep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arrived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1854, grazing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sown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pasture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rather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natural grasslands.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Wool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main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export.</a:t>
            </a:r>
            <a:endParaRPr sz="900">
              <a:latin typeface="Rawson Alt"/>
              <a:cs typeface="Rawson Alt"/>
            </a:endParaRPr>
          </a:p>
          <a:p>
            <a:pPr marL="12700" marR="7112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1876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Thomas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Fleming began purchasing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13 established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mills to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create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Flemings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brand.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Milling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reached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peak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1880s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refrigeration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drove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change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focus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meat export.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500" y="4378188"/>
            <a:ext cx="4897120" cy="79756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2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2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Mining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Gold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mined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at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Waikaka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1867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Round Hill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1874.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seams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coal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discovered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1870s. Nightcaps Coal Company began operating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1880,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extracting 1.8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million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tonnes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until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closing in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1923.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Production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began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Ohai.</a:t>
            </a:r>
            <a:endParaRPr sz="9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339" y="653288"/>
            <a:ext cx="5875069" cy="39019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658465" y="4635637"/>
            <a:ext cx="16738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11.</a:t>
            </a: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natlib.govt.nz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Edendale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Dairy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Factory,</a:t>
            </a:r>
            <a:r>
              <a:rPr dirty="0" sz="6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1895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300" y="236194"/>
            <a:ext cx="11522710" cy="6386195"/>
            <a:chOff x="241300" y="236194"/>
            <a:chExt cx="11522710" cy="6386195"/>
          </a:xfrm>
        </p:grpSpPr>
        <p:sp>
          <p:nvSpPr>
            <p:cNvPr id="3" name="object 3"/>
            <p:cNvSpPr/>
            <p:nvPr/>
          </p:nvSpPr>
          <p:spPr>
            <a:xfrm>
              <a:off x="7038428" y="411479"/>
              <a:ext cx="4725670" cy="6035040"/>
            </a:xfrm>
            <a:custGeom>
              <a:avLst/>
              <a:gdLst/>
              <a:ahLst/>
              <a:cxnLst/>
              <a:rect l="l" t="t" r="r" b="b"/>
              <a:pathLst>
                <a:path w="4725670" h="6035040">
                  <a:moveTo>
                    <a:pt x="0" y="6035040"/>
                  </a:moveTo>
                  <a:lnTo>
                    <a:pt x="4725416" y="6035040"/>
                  </a:lnTo>
                  <a:lnTo>
                    <a:pt x="4725416" y="0"/>
                  </a:lnTo>
                  <a:lnTo>
                    <a:pt x="0" y="0"/>
                  </a:lnTo>
                  <a:lnTo>
                    <a:pt x="0" y="6035040"/>
                  </a:lnTo>
                  <a:close/>
                </a:path>
              </a:pathLst>
            </a:custGeom>
            <a:solidFill>
              <a:srgbClr val="1A2939">
                <a:alpha val="7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1300" y="236194"/>
              <a:ext cx="6797675" cy="6386195"/>
            </a:xfrm>
            <a:custGeom>
              <a:avLst/>
              <a:gdLst/>
              <a:ahLst/>
              <a:cxnLst/>
              <a:rect l="l" t="t" r="r" b="b"/>
              <a:pathLst>
                <a:path w="6797675" h="6386195">
                  <a:moveTo>
                    <a:pt x="6797128" y="0"/>
                  </a:moveTo>
                  <a:lnTo>
                    <a:pt x="0" y="0"/>
                  </a:lnTo>
                  <a:lnTo>
                    <a:pt x="0" y="6385610"/>
                  </a:lnTo>
                  <a:lnTo>
                    <a:pt x="6797128" y="6385610"/>
                  </a:lnTo>
                  <a:lnTo>
                    <a:pt x="6797128" y="0"/>
                  </a:lnTo>
                  <a:close/>
                </a:path>
              </a:pathLst>
            </a:custGeom>
            <a:solidFill>
              <a:srgbClr val="1A29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13500" y="1340449"/>
            <a:ext cx="5038725" cy="208978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645"/>
              </a:spcBef>
              <a:buAutoNum type="arabicPeriod" startAt="3"/>
              <a:tabLst>
                <a:tab pos="118110" algn="l"/>
              </a:tabLst>
            </a:pP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Dairy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187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1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airy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f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ac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ories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p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cing 70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onnes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but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32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onnes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heese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peak, 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province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had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88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dairy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factories,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Edendale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opening 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1882.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</a:pPr>
            <a:endParaRPr sz="900">
              <a:latin typeface="Rawson Alt"/>
              <a:cs typeface="Rawson Alt"/>
            </a:endParaRPr>
          </a:p>
          <a:p>
            <a:pPr marL="121285" indent="-109220">
              <a:lnSpc>
                <a:spcPct val="100000"/>
              </a:lnSpc>
              <a:spcBef>
                <a:spcPts val="740"/>
              </a:spcBef>
              <a:buAutoNum type="arabicPeriod" startAt="4"/>
              <a:tabLst>
                <a:tab pos="121920" algn="l"/>
              </a:tabLst>
            </a:pP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 refrigeration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era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1882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Refrigeration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saw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market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sheep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products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expand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just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wool.</a:t>
            </a:r>
            <a:endParaRPr sz="900">
              <a:latin typeface="Rawson Alt"/>
              <a:cs typeface="Rawson Alt"/>
            </a:endParaRPr>
          </a:p>
          <a:p>
            <a:pPr marL="12700" marR="24447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Southland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Frozen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Meat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&amp;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Produce Company,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formed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1881,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shipped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6,550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carcasses from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Bluff to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London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1883.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Freezing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works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provide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cargo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ships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followed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Bluff,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Makarewa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Mataura.</a:t>
            </a:r>
            <a:endParaRPr sz="900">
              <a:latin typeface="Rawson Alt"/>
              <a:cs typeface="Rawson Alt"/>
            </a:endParaRPr>
          </a:p>
          <a:p>
            <a:pPr marL="12700" marR="42799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Refrigeration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locked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 producing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three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staples (meat, dairy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wool)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market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Great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Britain.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1905 Britain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purchased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91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our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exports.</a:t>
            </a:r>
            <a:endParaRPr sz="900">
              <a:latin typeface="Rawson Alt"/>
              <a:cs typeface="Rawson Al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9748" y="653288"/>
            <a:ext cx="5788659" cy="42544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74389" y="4964822"/>
            <a:ext cx="21596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12.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natlib.govt.nz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Men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tipping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cream,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Edendale Dairy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Factory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500" y="1324852"/>
            <a:ext cx="5074920" cy="218376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1525905">
              <a:lnSpc>
                <a:spcPts val="3070"/>
              </a:lnSpc>
              <a:spcBef>
                <a:spcPts val="640"/>
              </a:spcBef>
            </a:pPr>
            <a:r>
              <a:rPr dirty="0" sz="3000" b="1">
                <a:solidFill>
                  <a:srgbClr val="FFFFFF"/>
                </a:solidFill>
                <a:latin typeface="RawsonAlt-ExtraBold"/>
                <a:cs typeface="RawsonAlt-ExtraBold"/>
              </a:rPr>
              <a:t>Impact</a:t>
            </a:r>
            <a:r>
              <a:rPr dirty="0" sz="3000" spc="-25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on</a:t>
            </a:r>
            <a:r>
              <a:rPr dirty="0" sz="3000" spc="-2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RawsonAlt-ExtraBold"/>
                <a:cs typeface="RawsonAlt-ExtraBold"/>
              </a:rPr>
              <a:t>Ngāi</a:t>
            </a:r>
            <a:r>
              <a:rPr dirty="0" sz="3000" spc="-105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55" b="1">
                <a:solidFill>
                  <a:srgbClr val="FFFFFF"/>
                </a:solidFill>
                <a:latin typeface="RawsonAlt-ExtraBold"/>
                <a:cs typeface="RawsonAlt-ExtraBold"/>
              </a:rPr>
              <a:t>Tahu </a:t>
            </a:r>
            <a:r>
              <a:rPr dirty="0" sz="3000" spc="-625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RawsonAlt-ExtraBold"/>
                <a:cs typeface="RawsonAlt-ExtraBold"/>
              </a:rPr>
              <a:t>1800-1900</a:t>
            </a:r>
            <a:endParaRPr sz="3000">
              <a:latin typeface="RawsonAlt-ExtraBold"/>
              <a:cs typeface="RawsonAlt-ExtraBold"/>
            </a:endParaRPr>
          </a:p>
          <a:p>
            <a:pPr marL="12700" marR="5080">
              <a:lnSpc>
                <a:spcPct val="111100"/>
              </a:lnSpc>
              <a:spcBef>
                <a:spcPts val="183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case of 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99.9 percent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tribal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territory was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Crown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possession by 1863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only 23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years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after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signing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Treaty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Waitangi.</a:t>
            </a:r>
            <a:endParaRPr sz="900">
              <a:latin typeface="Rawson Alt"/>
              <a:cs typeface="Rawson Alt"/>
            </a:endParaRPr>
          </a:p>
          <a:p>
            <a:pPr marL="12700" marR="14732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Crown’s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actions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left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insufficient land to maintain 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tribe’s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way 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life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due 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restricted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ability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fully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participate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economic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development.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result,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became impoverished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virtually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landless.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state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poverty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lack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healthcare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exacerbated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effects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diseases.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88595" y="1324852"/>
            <a:ext cx="17735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231F20"/>
                </a:solidFill>
              </a:rPr>
              <a:t>1900-1950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588595" y="1908750"/>
            <a:ext cx="3700779" cy="237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874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1940,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Southland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was becoming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one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New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Zealand’s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most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prosperous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intensive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pastoral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regions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strong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specialisation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in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production 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lamb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British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market.</a:t>
            </a:r>
            <a:endParaRPr sz="900">
              <a:latin typeface="Rawson Alt"/>
              <a:cs typeface="Rawson Alt"/>
            </a:endParaRPr>
          </a:p>
          <a:p>
            <a:pPr marL="12700" marR="16319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This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period when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Southland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agricultural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systems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continued to be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based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English farming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methods.</a:t>
            </a:r>
            <a:endParaRPr sz="900">
              <a:latin typeface="Rawson Alt"/>
              <a:cs typeface="Rawson Alt"/>
            </a:endParaRPr>
          </a:p>
          <a:p>
            <a:pPr marL="12700" marR="10604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Such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consisted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crop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rotation,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selective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breeding,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transition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new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manufacturing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processes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more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productive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use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arable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land.</a:t>
            </a:r>
            <a:endParaRPr sz="900">
              <a:latin typeface="Rawson Alt"/>
              <a:cs typeface="Rawson Alt"/>
            </a:endParaRPr>
          </a:p>
          <a:p>
            <a:pPr marL="12700" marR="3492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application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‘high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farming’ principles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(using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most efficient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methods)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continual rise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prices led to vast increases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value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volume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exports.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During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this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period,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Southland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entered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stage of agricultural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maturity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specialisation.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switch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traditional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British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methods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system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intensive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grassland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led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further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increases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productivity.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500" y="1324852"/>
            <a:ext cx="4971415" cy="102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FFFFFF"/>
                </a:solidFill>
                <a:latin typeface="RawsonAlt-ExtraBold"/>
                <a:cs typeface="RawsonAlt-ExtraBold"/>
              </a:rPr>
              <a:t>Agriculture</a:t>
            </a:r>
            <a:r>
              <a:rPr dirty="0" sz="3000" spc="-3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RawsonAlt-ExtraBold"/>
                <a:cs typeface="RawsonAlt-ExtraBold"/>
              </a:rPr>
              <a:t>1951–2000</a:t>
            </a:r>
            <a:endParaRPr sz="3000">
              <a:latin typeface="RawsonAlt-ExtraBold"/>
              <a:cs typeface="RawsonAlt-ExtraBold"/>
            </a:endParaRPr>
          </a:p>
          <a:p>
            <a:pPr marL="12700" marR="5080">
              <a:lnSpc>
                <a:spcPct val="111100"/>
              </a:lnSpc>
              <a:spcBef>
                <a:spcPts val="18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latter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part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20th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century,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producer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primary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products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Southland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became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increasingly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integrated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into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world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economic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system.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945" y="2375424"/>
            <a:ext cx="4993640" cy="217868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Sheep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farmers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benefited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1951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Korean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War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wool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boom.</a:t>
            </a:r>
            <a:endParaRPr sz="900">
              <a:latin typeface="Rawson Alt"/>
              <a:cs typeface="Rawson Alt"/>
            </a:endParaRPr>
          </a:p>
          <a:p>
            <a:pPr marL="241300" marR="125095" indent="-228600">
              <a:lnSpc>
                <a:spcPct val="111100"/>
              </a:lnSpc>
              <a:spcBef>
                <a:spcPts val="42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scramble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new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meat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dairy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export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markets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followed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Britain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entering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European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Economic Community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1973.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less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four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Zealand’s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population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Southland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1978,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region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earned</a:t>
            </a:r>
            <a:endParaRPr sz="900">
              <a:latin typeface="Rawson Alt"/>
              <a:cs typeface="Rawson Alt"/>
            </a:endParaRPr>
          </a:p>
          <a:p>
            <a:pPr marL="241300">
              <a:lnSpc>
                <a:spcPct val="100000"/>
              </a:lnSpc>
              <a:spcBef>
                <a:spcPts val="12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12.5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nation’s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export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income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pastoral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products.</a:t>
            </a:r>
            <a:endParaRPr sz="900">
              <a:latin typeface="Rawson Alt"/>
              <a:cs typeface="Rawson Alt"/>
            </a:endParaRPr>
          </a:p>
          <a:p>
            <a:pPr marL="241300" marR="330200" indent="-228600">
              <a:lnSpc>
                <a:spcPct val="111100"/>
              </a:lnSpc>
              <a:spcBef>
                <a:spcPts val="42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1984-5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Rogernomics; saw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devaluation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dollar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removal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subsidies.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legalised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1969.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1994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there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161,000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head 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being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farmed.</a:t>
            </a:r>
            <a:endParaRPr sz="900">
              <a:latin typeface="Rawson Alt"/>
              <a:cs typeface="Rawson Alt"/>
            </a:endParaRPr>
          </a:p>
          <a:p>
            <a:pPr marL="241300" marR="5080" indent="-228600">
              <a:lnSpc>
                <a:spcPct val="111100"/>
              </a:lnSpc>
              <a:spcBef>
                <a:spcPts val="42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1990s saw comparatively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cheap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prices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rising international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prices 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dairy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products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resulting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conversion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sheep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beef farms to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dairy.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Between 1990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1998, Edendale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factory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doubled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its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capacity,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expanding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produce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whole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milk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powder,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cheese,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casein</a:t>
            </a:r>
            <a:endParaRPr sz="900">
              <a:latin typeface="Rawson Alt"/>
              <a:cs typeface="Rawson Alt"/>
            </a:endParaRPr>
          </a:p>
          <a:p>
            <a:pPr marL="241300">
              <a:lnSpc>
                <a:spcPct val="100000"/>
              </a:lnSpc>
              <a:spcBef>
                <a:spcPts val="120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lactose.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46356" y="825902"/>
            <a:ext cx="3138170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 spc="-15">
                <a:solidFill>
                  <a:srgbClr val="231F20"/>
                </a:solidFill>
              </a:rPr>
              <a:t>Environmental </a:t>
            </a:r>
            <a:r>
              <a:rPr dirty="0" sz="3000" spc="-10">
                <a:solidFill>
                  <a:srgbClr val="231F20"/>
                </a:solidFill>
              </a:rPr>
              <a:t> </a:t>
            </a:r>
            <a:r>
              <a:rPr dirty="0" sz="3000" spc="-5">
                <a:solidFill>
                  <a:srgbClr val="231F20"/>
                </a:solidFill>
              </a:rPr>
              <a:t>impact:</a:t>
            </a:r>
            <a:r>
              <a:rPr dirty="0" sz="3000" spc="-95">
                <a:solidFill>
                  <a:srgbClr val="231F20"/>
                </a:solidFill>
              </a:rPr>
              <a:t> </a:t>
            </a:r>
            <a:r>
              <a:rPr dirty="0" sz="3000" spc="-10">
                <a:solidFill>
                  <a:srgbClr val="231F20"/>
                </a:solidFill>
              </a:rPr>
              <a:t>1951-2000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7446356" y="1907563"/>
            <a:ext cx="3906520" cy="387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6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latter part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20th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century,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expansion into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undeveloped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land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ceased.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which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agricultural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being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used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Southland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changed.</a:t>
            </a:r>
            <a:endParaRPr sz="900">
              <a:latin typeface="Rawson Alt"/>
              <a:cs typeface="Rawson Alt"/>
            </a:endParaRPr>
          </a:p>
          <a:p>
            <a:pPr marL="12700" marR="183515">
              <a:lnSpc>
                <a:spcPct val="111100"/>
              </a:lnSpc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different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animals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crops,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along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 increased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productivity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yields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continued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place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environment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under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strain.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300" spc="-10" b="1">
                <a:solidFill>
                  <a:srgbClr val="231F20"/>
                </a:solidFill>
                <a:latin typeface="Rawson Alt"/>
                <a:cs typeface="Rawson Alt"/>
              </a:rPr>
              <a:t>Loss</a:t>
            </a:r>
            <a:r>
              <a:rPr dirty="0" sz="1300" spc="-2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1300" spc="-4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231F20"/>
                </a:solidFill>
                <a:latin typeface="Rawson Alt"/>
                <a:cs typeface="Rawson Alt"/>
              </a:rPr>
              <a:t>wetlands</a:t>
            </a:r>
            <a:endParaRPr sz="1300">
              <a:latin typeface="Rawson Alt"/>
              <a:cs typeface="Rawson Alt"/>
            </a:endParaRPr>
          </a:p>
          <a:p>
            <a:pPr marL="12700" marR="116205">
              <a:lnSpc>
                <a:spcPct val="111100"/>
              </a:lnSpc>
              <a:spcBef>
                <a:spcPts val="770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Since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1990,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there has been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23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decline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wetland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Southland,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approx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7395ha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have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been lost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(no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longer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present)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or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considered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risk.</a:t>
            </a:r>
            <a:endParaRPr sz="900">
              <a:latin typeface="Rawson Alt"/>
              <a:cs typeface="Rawson Alt"/>
            </a:endParaRPr>
          </a:p>
          <a:p>
            <a:pPr marL="12700" marR="13906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Wetland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areas were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drained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replaced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 high-producing grassland to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support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agricultural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production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increase.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300" spc="-45" b="1">
                <a:solidFill>
                  <a:srgbClr val="231F20"/>
                </a:solidFill>
                <a:latin typeface="Rawson Alt"/>
                <a:cs typeface="Rawson Alt"/>
              </a:rPr>
              <a:t>W</a:t>
            </a:r>
            <a:r>
              <a:rPr dirty="0" sz="1300" spc="-5" b="1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1300" spc="-10" b="1">
                <a:solidFill>
                  <a:srgbClr val="231F20"/>
                </a:solidFill>
                <a:latin typeface="Rawson Alt"/>
                <a:cs typeface="Rawson Alt"/>
              </a:rPr>
              <a:t>t</a:t>
            </a:r>
            <a:r>
              <a:rPr dirty="0" sz="1300" spc="-5" b="1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1300" b="1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1300" spc="-3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231F20"/>
                </a:solidFill>
                <a:latin typeface="Rawson Alt"/>
                <a:cs typeface="Rawson Alt"/>
              </a:rPr>
              <a:t>Pollution</a:t>
            </a:r>
            <a:endParaRPr sz="1300">
              <a:latin typeface="Rawson Alt"/>
              <a:cs typeface="Rawson Alt"/>
            </a:endParaRPr>
          </a:p>
          <a:p>
            <a:pPr marL="12700" marR="66675">
              <a:lnSpc>
                <a:spcPct val="111100"/>
              </a:lnSpc>
              <a:spcBef>
                <a:spcPts val="770"/>
              </a:spcBef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According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Environment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Southland,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following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are responsible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for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polluting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water:</a:t>
            </a:r>
            <a:endParaRPr sz="900">
              <a:latin typeface="Rawson Alt"/>
              <a:cs typeface="Rawson Alt"/>
            </a:endParaRPr>
          </a:p>
          <a:p>
            <a:pPr marL="241300" marR="5080" indent="-228600">
              <a:lnSpc>
                <a:spcPct val="111100"/>
              </a:lnSpc>
              <a:spcBef>
                <a:spcPts val="42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Increased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sediment such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mud and silt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accumulating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bottom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rivers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 estuaries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result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heavy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rainfall, disturbance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riverbeds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and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banks,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direct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discharges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causing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murky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water,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fish disturbance,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algae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growth.</a:t>
            </a:r>
            <a:endParaRPr sz="900">
              <a:latin typeface="Rawson Alt"/>
              <a:cs typeface="Rawson Alt"/>
            </a:endParaRPr>
          </a:p>
          <a:p>
            <a:pPr marL="241300" marR="31115" indent="-228600">
              <a:lnSpc>
                <a:spcPct val="111100"/>
              </a:lnSpc>
              <a:spcBef>
                <a:spcPts val="43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Increased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nutrients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(nitrogen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phosphorus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runoff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from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stock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urine/dung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fertiliser)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waterways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causing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excess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algae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aquatic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plant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growth.</a:t>
            </a:r>
            <a:endParaRPr sz="900">
              <a:latin typeface="Rawson Alt"/>
              <a:cs typeface="Rawson Alt"/>
            </a:endParaRPr>
          </a:p>
          <a:p>
            <a:pPr marL="240665" marR="229870" indent="-228600">
              <a:lnSpc>
                <a:spcPct val="111100"/>
              </a:lnSpc>
              <a:spcBef>
                <a:spcPts val="42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Increased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presence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faecal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bacteria,</a:t>
            </a:r>
            <a:r>
              <a:rPr dirty="0" sz="900" spc="-4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including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RawsonAlt-RegularIt"/>
                <a:cs typeface="RawsonAlt-RegularIt"/>
              </a:rPr>
              <a:t>E.</a:t>
            </a:r>
            <a:r>
              <a:rPr dirty="0" sz="900" spc="-45" i="1">
                <a:solidFill>
                  <a:srgbClr val="231F20"/>
                </a:solidFill>
                <a:latin typeface="RawsonAlt-RegularIt"/>
                <a:cs typeface="RawsonAlt-RegularIt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RawsonAlt-RegularIt"/>
                <a:cs typeface="RawsonAlt-RegularIt"/>
              </a:rPr>
              <a:t>coli,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are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an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indication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potentially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disease-causing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organisms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that can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make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humans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animals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sick.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5822"/>
            <a:ext cx="3385820" cy="8661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40"/>
              </a:lnSpc>
              <a:spcBef>
                <a:spcPts val="640"/>
              </a:spcBef>
            </a:pPr>
            <a:r>
              <a:rPr dirty="0" sz="2950" spc="20"/>
              <a:t>Importance </a:t>
            </a:r>
            <a:r>
              <a:rPr dirty="0" sz="2950" spc="10"/>
              <a:t>of </a:t>
            </a:r>
            <a:r>
              <a:rPr dirty="0" sz="2950" spc="15"/>
              <a:t> </a:t>
            </a:r>
            <a:r>
              <a:rPr dirty="0" sz="2950" spc="10"/>
              <a:t>water</a:t>
            </a:r>
            <a:r>
              <a:rPr dirty="0" sz="2950" spc="-75"/>
              <a:t> </a:t>
            </a:r>
            <a:r>
              <a:rPr dirty="0" sz="2950" spc="5"/>
              <a:t>for</a:t>
            </a:r>
            <a:r>
              <a:rPr dirty="0" sz="2950" spc="-75"/>
              <a:t> </a:t>
            </a:r>
            <a:r>
              <a:rPr dirty="0" sz="2950" spc="15"/>
              <a:t>Ngāi</a:t>
            </a:r>
            <a:r>
              <a:rPr dirty="0" sz="2950" spc="-90"/>
              <a:t> </a:t>
            </a:r>
            <a:r>
              <a:rPr dirty="0" sz="2950" spc="-25"/>
              <a:t>Tahu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613500" y="2398831"/>
            <a:ext cx="5131435" cy="2205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>
              <a:lnSpc>
                <a:spcPct val="1102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For Māori,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essence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life,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akin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blood of Papatūānuku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(earth mother)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who supports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people, plants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wildlife.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assert their tribal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identity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relation to rivers,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particular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waterways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have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tribal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creation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stories.</a:t>
            </a:r>
            <a:endParaRPr sz="900">
              <a:latin typeface="Rawson Alt"/>
              <a:cs typeface="Rawson Alt"/>
            </a:endParaRPr>
          </a:p>
          <a:p>
            <a:pPr marL="12700" marR="40005">
              <a:lnSpc>
                <a:spcPct val="110200"/>
              </a:lnSpc>
              <a:spcBef>
                <a:spcPts val="42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valued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source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mahinga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hāngi stones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cultural materials,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access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routes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means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travel,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proximity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important wāhi tapu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(sacred places),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settlements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other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historic sites.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02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Indicators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health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system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(such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uncontaminated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water,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species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gathered 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food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continuity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flow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from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mountain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source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sea)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provide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tangible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representation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mauri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(life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force).</a:t>
            </a:r>
            <a:endParaRPr sz="900">
              <a:latin typeface="Rawson Alt"/>
              <a:cs typeface="Rawson Alt"/>
            </a:endParaRPr>
          </a:p>
          <a:p>
            <a:pPr marL="12700" marR="27940">
              <a:lnSpc>
                <a:spcPct val="110200"/>
              </a:lnSpc>
              <a:spcBef>
                <a:spcPts val="420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relationship between Māori,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culture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traditions, ancestral lands,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water,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sites, wāhi tapu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other taonga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(sacred possessions)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matter of national importance under RMA section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6(e),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which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decision-makers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must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recognise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provide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for.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Giving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effect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principles 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Treaty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Waitangi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is 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requirement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Conservation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Act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1987.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1392" y="3579528"/>
            <a:ext cx="107950" cy="267017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13.</a:t>
            </a:r>
            <a:r>
              <a:rPr dirty="0" sz="600" spc="2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collections.tepapa.govt.nz</a:t>
            </a:r>
            <a:r>
              <a:rPr dirty="0" sz="6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MA_I161420_TePapa_New-Zealand-river-scene</a:t>
            </a:r>
            <a:endParaRPr sz="6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8308" y="621004"/>
            <a:ext cx="4189488" cy="5615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4460240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 spc="-30"/>
              <a:t>Water</a:t>
            </a:r>
            <a:r>
              <a:rPr dirty="0" sz="3000" spc="-100"/>
              <a:t> </a:t>
            </a:r>
            <a:r>
              <a:rPr dirty="0" sz="3000" spc="-5"/>
              <a:t>quality</a:t>
            </a:r>
            <a:r>
              <a:rPr dirty="0" sz="3000" spc="-70"/>
              <a:t> </a:t>
            </a:r>
            <a:r>
              <a:rPr dirty="0" sz="3000" spc="-5"/>
              <a:t>impacts</a:t>
            </a:r>
            <a:r>
              <a:rPr dirty="0" sz="3000" spc="-40"/>
              <a:t> </a:t>
            </a:r>
            <a:r>
              <a:rPr dirty="0" sz="3000"/>
              <a:t>the </a:t>
            </a:r>
            <a:r>
              <a:rPr dirty="0" sz="3000" spc="-620"/>
              <a:t> </a:t>
            </a:r>
            <a:r>
              <a:rPr dirty="0" sz="3000" spc="-15"/>
              <a:t>values</a:t>
            </a:r>
            <a:r>
              <a:rPr dirty="0" sz="3000" spc="-5"/>
              <a:t> </a:t>
            </a:r>
            <a:r>
              <a:rPr dirty="0" sz="3000" spc="-10"/>
              <a:t>of</a:t>
            </a:r>
            <a:r>
              <a:rPr dirty="0" sz="3000" spc="-15"/>
              <a:t> </a:t>
            </a:r>
            <a:r>
              <a:rPr dirty="0" sz="3000" spc="-10"/>
              <a:t>Ngāi</a:t>
            </a:r>
            <a:r>
              <a:rPr dirty="0" sz="3000" spc="-90"/>
              <a:t> </a:t>
            </a:r>
            <a:r>
              <a:rPr dirty="0" sz="3000" spc="-55"/>
              <a:t>Tahu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406514"/>
            <a:ext cx="4893310" cy="1416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quality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broadly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impacts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values of 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Changes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to,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impacts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environment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result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in: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Cultural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spiritual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heritage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being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compromised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lost.</a:t>
            </a:r>
            <a:endParaRPr sz="9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Increased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risk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disease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illness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people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animals.</a:t>
            </a:r>
            <a:endParaRPr sz="9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Impact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fisheries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aquatic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ecosystems,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including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those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downstream.</a:t>
            </a:r>
            <a:endParaRPr sz="9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Loss of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(the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vital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importance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water).</a:t>
            </a:r>
            <a:endParaRPr sz="9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Reduced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community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wellbeing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connectedness.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5856" y="1329474"/>
            <a:ext cx="4266565" cy="407606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775335">
              <a:lnSpc>
                <a:spcPts val="3070"/>
              </a:lnSpc>
              <a:spcBef>
                <a:spcPts val="640"/>
              </a:spcBef>
            </a:pPr>
            <a:r>
              <a:rPr dirty="0" sz="3000" b="1">
                <a:solidFill>
                  <a:srgbClr val="231F20"/>
                </a:solidFill>
                <a:latin typeface="RawsonAlt-ExtraBold"/>
                <a:cs typeface="RawsonAlt-ExtraBold"/>
              </a:rPr>
              <a:t>The</a:t>
            </a:r>
            <a:r>
              <a:rPr dirty="0" sz="3000" spc="-11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30" b="1">
                <a:solidFill>
                  <a:srgbClr val="231F20"/>
                </a:solidFill>
                <a:latin typeface="RawsonAlt-ExtraBold"/>
                <a:cs typeface="RawsonAlt-ExtraBold"/>
              </a:rPr>
              <a:t>Awa:</a:t>
            </a:r>
            <a:r>
              <a:rPr dirty="0" sz="3000" spc="-35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15" b="1">
                <a:solidFill>
                  <a:srgbClr val="231F20"/>
                </a:solidFill>
                <a:latin typeface="RawsonAlt-ExtraBold"/>
                <a:cs typeface="RawsonAlt-ExtraBold"/>
              </a:rPr>
              <a:t>freshwater </a:t>
            </a:r>
            <a:r>
              <a:rPr dirty="0" sz="3000" spc="-625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10" b="1">
                <a:solidFill>
                  <a:srgbClr val="231F20"/>
                </a:solidFill>
                <a:latin typeface="RawsonAlt-ExtraBold"/>
                <a:cs typeface="RawsonAlt-ExtraBold"/>
              </a:rPr>
              <a:t>management</a:t>
            </a:r>
            <a:r>
              <a:rPr dirty="0" sz="3000" spc="-2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30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units</a:t>
            </a:r>
            <a:endParaRPr sz="3000">
              <a:latin typeface="RawsonAlt-ExtraBold"/>
              <a:cs typeface="RawsonAlt-ExtraBold"/>
            </a:endParaRPr>
          </a:p>
          <a:p>
            <a:pPr marL="12700" marR="381000">
              <a:lnSpc>
                <a:spcPct val="111100"/>
              </a:lnSpc>
              <a:spcBef>
                <a:spcPts val="183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Southland’s four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main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awa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travel from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mountains to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sea,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exerting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their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powerful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influence.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15" b="1">
                <a:solidFill>
                  <a:srgbClr val="231F20"/>
                </a:solidFill>
                <a:latin typeface="Rawson Alt"/>
                <a:cs typeface="Rawson Alt"/>
              </a:rPr>
              <a:t>WAIAU</a:t>
            </a:r>
            <a:r>
              <a:rPr dirty="0" sz="9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900" spc="16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Rawson Alt"/>
                <a:cs typeface="Rawson Alt"/>
              </a:rPr>
              <a:t>APARIMA</a:t>
            </a:r>
            <a:r>
              <a:rPr dirty="0" sz="900" spc="16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900" spc="19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231F20"/>
                </a:solidFill>
                <a:latin typeface="Rawson Alt"/>
                <a:cs typeface="Rawson Alt"/>
              </a:rPr>
              <a:t>ORETI</a:t>
            </a:r>
            <a:r>
              <a:rPr dirty="0" sz="900" spc="18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900" spc="19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0" b="1">
                <a:solidFill>
                  <a:srgbClr val="231F20"/>
                </a:solidFill>
                <a:latin typeface="Rawson Alt"/>
                <a:cs typeface="Rawson Alt"/>
              </a:rPr>
              <a:t>MATAURA</a:t>
            </a:r>
            <a:endParaRPr sz="900">
              <a:latin typeface="Rawson Alt"/>
              <a:cs typeface="Rawson Alt"/>
            </a:endParaRPr>
          </a:p>
          <a:p>
            <a:pPr marL="12700" marR="15494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These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awa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shape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landscape,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provide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essential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life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support,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serve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tawhito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(traditional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travel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routes)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from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coast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interior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Te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Wai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Pounamu.</a:t>
            </a:r>
            <a:endParaRPr sz="900">
              <a:latin typeface="Rawson Alt"/>
              <a:cs typeface="Rawson Alt"/>
            </a:endParaRPr>
          </a:p>
          <a:p>
            <a:pPr marL="12700" marR="27051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 valleys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gradually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widen to form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extensive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plains,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it is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here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that many of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Southland’s high producing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located.</a:t>
            </a:r>
            <a:endParaRPr sz="900">
              <a:latin typeface="Rawson Alt"/>
              <a:cs typeface="Rawson Alt"/>
            </a:endParaRPr>
          </a:p>
          <a:p>
            <a:pPr marL="12700" marR="13652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largest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the Southland Plain –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250,000 hectares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surrounding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Invercargill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north,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east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west.</a:t>
            </a:r>
            <a:endParaRPr sz="900">
              <a:latin typeface="Rawson Alt"/>
              <a:cs typeface="Rawson Alt"/>
            </a:endParaRPr>
          </a:p>
          <a:p>
            <a:pPr marL="12700" marR="60325">
              <a:lnSpc>
                <a:spcPct val="111100"/>
              </a:lnSpc>
              <a:spcBef>
                <a:spcPts val="430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North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Hokonui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Hills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Waimea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Plain, and further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north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again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the plains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Waikaia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Five rivers.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Historical clearance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altered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drainage of land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human occupation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has since made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 more prone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erosion.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result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greater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faster water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runoff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flood flows,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reduced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wetlands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riparian habitat,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an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increase of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contaminants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waterways.</a:t>
            </a:r>
            <a:endParaRPr sz="900">
              <a:latin typeface="Rawson Alt"/>
              <a:cs typeface="Rawson Alt"/>
            </a:endParaRPr>
          </a:p>
          <a:p>
            <a:pPr marL="12700" marR="93345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Several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estuaries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across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Southland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in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degraded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or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threatened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state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as a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result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intensive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land use,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reclamation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land,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contaminants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habitat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loss.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28460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/>
              <a:t>Waituna</a:t>
            </a:r>
            <a:r>
              <a:rPr dirty="0" sz="3000" spc="-70"/>
              <a:t> </a:t>
            </a:r>
            <a:r>
              <a:rPr dirty="0" sz="3000" spc="-15"/>
              <a:t>Lagoon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25720" cy="329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531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Waituna Lagoon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the southern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coastline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South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Island holds significant cultural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biodiversity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importance.</a:t>
            </a:r>
            <a:endParaRPr sz="900">
              <a:latin typeface="Rawson Alt"/>
              <a:cs typeface="Rawson Alt"/>
            </a:endParaRPr>
          </a:p>
          <a:p>
            <a:pPr marL="12700" marR="76009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cultural significance 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local 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people was recognised under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statutory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acknowledgement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Claims Settlement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1998.</a:t>
            </a:r>
            <a:endParaRPr sz="900">
              <a:latin typeface="Rawson Alt"/>
              <a:cs typeface="Rawson Alt"/>
            </a:endParaRPr>
          </a:p>
          <a:p>
            <a:pPr marL="12700" marR="12573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Waituna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Lagoon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classed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intermittently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closed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open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lake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and/or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lagoon.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by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three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creeks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drains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sea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through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managed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opening.</a:t>
            </a:r>
            <a:endParaRPr sz="900">
              <a:latin typeface="Rawson Alt"/>
              <a:cs typeface="Rawson Alt"/>
            </a:endParaRPr>
          </a:p>
          <a:p>
            <a:pPr marL="12700" marR="26035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past,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lagoon was mechanically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opened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sea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fish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passage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now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opened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manage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drainage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surrounding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farms.</a:t>
            </a:r>
            <a:endParaRPr sz="900">
              <a:latin typeface="Rawson Alt"/>
              <a:cs typeface="Rawson Alt"/>
            </a:endParaRPr>
          </a:p>
          <a:p>
            <a:pPr marL="12700" marR="27051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highly valued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rich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biodiversity,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duck shooting,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fishing,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boating, walking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its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scientific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aesthetic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appeal. This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includes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impressive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ecological habitat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diversity,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unique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macrophyte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community,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internationally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important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birdlife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large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relatively unmodified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wetland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terrestrial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vegetation.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Waituna Lagoon was once surrounded by peat bog wetland,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however,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through land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development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there has been drainage 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wetland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clearance 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indigenous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vegetation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e.</a:t>
            </a:r>
            <a:endParaRPr sz="900">
              <a:latin typeface="Rawson Alt"/>
              <a:cs typeface="Rawson Alt"/>
            </a:endParaRPr>
          </a:p>
          <a:p>
            <a:pPr marL="12700" marR="68135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High productivity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pastures generate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higher nutrient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sediment losses than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original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native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vegetation.</a:t>
            </a:r>
            <a:endParaRPr sz="900">
              <a:latin typeface="Rawson Alt"/>
              <a:cs typeface="Rawson Alt"/>
            </a:endParaRPr>
          </a:p>
          <a:p>
            <a:pPr marL="12700" marR="4762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Waituna lagoon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now experiencing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primary concerns 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excessive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nutrients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sediment leading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eutrophication.</a:t>
            </a:r>
            <a:endParaRPr sz="900">
              <a:latin typeface="Rawson Alt"/>
              <a:cs typeface="Rawson A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5259" y="1344167"/>
            <a:ext cx="2608069" cy="31748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58868" y="4715054"/>
            <a:ext cx="224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 14.</a:t>
            </a:r>
            <a:r>
              <a:rPr dirty="0" sz="600" spc="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thrivingsouthland.co.nz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|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Freshwater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Management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Units.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96" y="653288"/>
            <a:ext cx="5861811" cy="4599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205993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"/>
              <a:t>Waiau</a:t>
            </a:r>
            <a:r>
              <a:rPr dirty="0" sz="3000" spc="-55"/>
              <a:t> </a:t>
            </a:r>
            <a:r>
              <a:rPr dirty="0" sz="3000" spc="-15"/>
              <a:t>River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3500" y="2016751"/>
            <a:ext cx="5060950" cy="222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Known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steep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wild river characterised by whirlpools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the sound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rocks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being rolled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along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riverbed,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Waiau’s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name comes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(water)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au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(rapids/currents).</a:t>
            </a:r>
            <a:endParaRPr sz="900">
              <a:latin typeface="Rawson Alt"/>
              <a:cs typeface="Rawson Alt"/>
            </a:endParaRPr>
          </a:p>
          <a:p>
            <a:pPr marL="12700" marR="2095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Awa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once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swiftest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Zealand,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the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second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largest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-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swift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that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when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famed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explorer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Tamatea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 </a:t>
            </a:r>
            <a:r>
              <a:rPr dirty="0" sz="900" spc="-10" i="1">
                <a:solidFill>
                  <a:srgbClr val="FFFFFF"/>
                </a:solidFill>
                <a:latin typeface="RawsonAlt-RegularIt"/>
                <a:cs typeface="RawsonAlt-RegularIt"/>
              </a:rPr>
              <a:t>Takatimu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waka attempted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enter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mouth of the Waiau at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Waewae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Bay,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waka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was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overturned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three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successive waves,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becoming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Takatimu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mountains.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The sails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 i="1">
                <a:solidFill>
                  <a:srgbClr val="FFFFFF"/>
                </a:solidFill>
                <a:latin typeface="RawsonAlt-RegularIt"/>
                <a:cs typeface="RawsonAlt-RegularIt"/>
              </a:rPr>
              <a:t>Takatimu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became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Southland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Waimea plains, 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rivers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either side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them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masts.</a:t>
            </a:r>
            <a:endParaRPr sz="900">
              <a:latin typeface="Rawson Alt"/>
              <a:cs typeface="Rawson Alt"/>
            </a:endParaRPr>
          </a:p>
          <a:p>
            <a:pPr marL="12700" marR="10096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provided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Tamatea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party,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along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earlier Waitaha,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abundance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mahinga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kai.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plentiful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here (around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200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species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plants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animals),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including ti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root,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aruhe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(fernroot),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kanakana,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inaka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(whitebait),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flounder,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fresh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mussels,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tutu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tohemunga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beach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front.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guided early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interior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through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West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Coast.</a:t>
            </a:r>
            <a:endParaRPr sz="900">
              <a:latin typeface="Rawson Alt"/>
              <a:cs typeface="Rawson Alt"/>
            </a:endParaRPr>
          </a:p>
          <a:p>
            <a:pPr marL="12700" marR="7620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importance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 was recognised 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acknowledgement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Settlement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Act,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1998.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1241" y="5335154"/>
            <a:ext cx="14109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15.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newzealand.com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|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Waituna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Lagoon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300" y="0"/>
            <a:ext cx="11957050" cy="6863080"/>
            <a:chOff x="241300" y="0"/>
            <a:chExt cx="11957050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999" y="0"/>
              <a:ext cx="746819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300" y="243789"/>
              <a:ext cx="6197600" cy="6386195"/>
            </a:xfrm>
            <a:custGeom>
              <a:avLst/>
              <a:gdLst/>
              <a:ahLst/>
              <a:cxnLst/>
              <a:rect l="l" t="t" r="r" b="b"/>
              <a:pathLst>
                <a:path w="6197600" h="6386195">
                  <a:moveTo>
                    <a:pt x="6197600" y="0"/>
                  </a:moveTo>
                  <a:lnTo>
                    <a:pt x="0" y="0"/>
                  </a:lnTo>
                  <a:lnTo>
                    <a:pt x="0" y="6385610"/>
                  </a:lnTo>
                  <a:lnTo>
                    <a:pt x="6197600" y="6385610"/>
                  </a:lnTo>
                  <a:lnTo>
                    <a:pt x="6197600" y="0"/>
                  </a:lnTo>
                  <a:close/>
                </a:path>
              </a:pathLst>
            </a:custGeom>
            <a:solidFill>
              <a:srgbClr val="1A2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43886" y="2999938"/>
              <a:ext cx="2693670" cy="2187575"/>
            </a:xfrm>
            <a:custGeom>
              <a:avLst/>
              <a:gdLst/>
              <a:ahLst/>
              <a:cxnLst/>
              <a:rect l="l" t="t" r="r" b="b"/>
              <a:pathLst>
                <a:path w="2693670" h="2187575">
                  <a:moveTo>
                    <a:pt x="255765" y="2187219"/>
                  </a:moveTo>
                  <a:lnTo>
                    <a:pt x="301737" y="2183098"/>
                  </a:lnTo>
                  <a:lnTo>
                    <a:pt x="345007" y="2171219"/>
                  </a:lnTo>
                  <a:lnTo>
                    <a:pt x="384852" y="2152301"/>
                  </a:lnTo>
                  <a:lnTo>
                    <a:pt x="420549" y="2127069"/>
                  </a:lnTo>
                  <a:lnTo>
                    <a:pt x="451375" y="2096245"/>
                  </a:lnTo>
                  <a:lnTo>
                    <a:pt x="476609" y="2060550"/>
                  </a:lnTo>
                  <a:lnTo>
                    <a:pt x="495528" y="2020707"/>
                  </a:lnTo>
                  <a:lnTo>
                    <a:pt x="507409" y="1977438"/>
                  </a:lnTo>
                  <a:lnTo>
                    <a:pt x="511530" y="1931466"/>
                  </a:lnTo>
                  <a:lnTo>
                    <a:pt x="505716" y="1877002"/>
                  </a:lnTo>
                  <a:lnTo>
                    <a:pt x="489087" y="1826572"/>
                  </a:lnTo>
                  <a:lnTo>
                    <a:pt x="462866" y="1781394"/>
                  </a:lnTo>
                  <a:lnTo>
                    <a:pt x="428275" y="1742687"/>
                  </a:lnTo>
                  <a:lnTo>
                    <a:pt x="386537" y="1711667"/>
                  </a:lnTo>
                  <a:lnTo>
                    <a:pt x="1352613" y="372884"/>
                  </a:lnTo>
                  <a:lnTo>
                    <a:pt x="1352981" y="372402"/>
                  </a:lnTo>
                  <a:lnTo>
                    <a:pt x="1355039" y="372325"/>
                  </a:lnTo>
                  <a:lnTo>
                    <a:pt x="1355420" y="372872"/>
                  </a:lnTo>
                  <a:lnTo>
                    <a:pt x="2291880" y="1673796"/>
                  </a:lnTo>
                  <a:lnTo>
                    <a:pt x="2254875" y="1705026"/>
                  </a:lnTo>
                  <a:lnTo>
                    <a:pt x="2224365" y="1742648"/>
                  </a:lnTo>
                  <a:lnTo>
                    <a:pt x="2201342" y="1785677"/>
                  </a:lnTo>
                  <a:lnTo>
                    <a:pt x="2186800" y="1833129"/>
                  </a:lnTo>
                  <a:lnTo>
                    <a:pt x="2181733" y="1884019"/>
                  </a:lnTo>
                  <a:lnTo>
                    <a:pt x="2185853" y="1929991"/>
                  </a:lnTo>
                  <a:lnTo>
                    <a:pt x="2197733" y="1973260"/>
                  </a:lnTo>
                  <a:lnTo>
                    <a:pt x="2216650" y="2013103"/>
                  </a:lnTo>
                  <a:lnTo>
                    <a:pt x="2241883" y="2048798"/>
                  </a:lnTo>
                  <a:lnTo>
                    <a:pt x="2272709" y="2079622"/>
                  </a:lnTo>
                  <a:lnTo>
                    <a:pt x="2308405" y="2104854"/>
                  </a:lnTo>
                  <a:lnTo>
                    <a:pt x="2348250" y="2123771"/>
                  </a:lnTo>
                  <a:lnTo>
                    <a:pt x="2391522" y="2135651"/>
                  </a:lnTo>
                  <a:lnTo>
                    <a:pt x="2437498" y="2139772"/>
                  </a:lnTo>
                  <a:lnTo>
                    <a:pt x="2483470" y="2135651"/>
                  </a:lnTo>
                  <a:lnTo>
                    <a:pt x="2526739" y="2123771"/>
                  </a:lnTo>
                  <a:lnTo>
                    <a:pt x="2566582" y="2104854"/>
                  </a:lnTo>
                  <a:lnTo>
                    <a:pt x="2602276" y="2079622"/>
                  </a:lnTo>
                  <a:lnTo>
                    <a:pt x="2633101" y="2048798"/>
                  </a:lnTo>
                  <a:lnTo>
                    <a:pt x="2658333" y="2013103"/>
                  </a:lnTo>
                  <a:lnTo>
                    <a:pt x="2677250" y="1973260"/>
                  </a:lnTo>
                  <a:lnTo>
                    <a:pt x="2689130" y="1929991"/>
                  </a:lnTo>
                  <a:lnTo>
                    <a:pt x="2693250" y="1884019"/>
                  </a:lnTo>
                  <a:lnTo>
                    <a:pt x="2688812" y="1836359"/>
                  </a:lnTo>
                  <a:lnTo>
                    <a:pt x="2676038" y="1791647"/>
                  </a:lnTo>
                  <a:lnTo>
                    <a:pt x="2655740" y="1750687"/>
                  </a:lnTo>
                  <a:lnTo>
                    <a:pt x="2628729" y="1714281"/>
                  </a:lnTo>
                  <a:lnTo>
                    <a:pt x="2595816" y="1683232"/>
                  </a:lnTo>
                  <a:lnTo>
                    <a:pt x="1400937" y="23990"/>
                  </a:lnTo>
                  <a:lnTo>
                    <a:pt x="1391636" y="13903"/>
                  </a:lnTo>
                  <a:lnTo>
                    <a:pt x="1380361" y="6361"/>
                  </a:lnTo>
                  <a:lnTo>
                    <a:pt x="1367645" y="1635"/>
                  </a:lnTo>
                  <a:lnTo>
                    <a:pt x="1354023" y="0"/>
                  </a:lnTo>
                  <a:lnTo>
                    <a:pt x="1340401" y="1635"/>
                  </a:lnTo>
                  <a:lnTo>
                    <a:pt x="1327684" y="6361"/>
                  </a:lnTo>
                  <a:lnTo>
                    <a:pt x="1316409" y="13903"/>
                  </a:lnTo>
                  <a:lnTo>
                    <a:pt x="1307109" y="23990"/>
                  </a:lnTo>
                  <a:lnTo>
                    <a:pt x="724814" y="830922"/>
                  </a:lnTo>
                  <a:lnTo>
                    <a:pt x="692705" y="792007"/>
                  </a:lnTo>
                  <a:lnTo>
                    <a:pt x="652041" y="762041"/>
                  </a:lnTo>
                  <a:lnTo>
                    <a:pt x="604565" y="742776"/>
                  </a:lnTo>
                  <a:lnTo>
                    <a:pt x="552018" y="735965"/>
                  </a:lnTo>
                  <a:lnTo>
                    <a:pt x="505065" y="741373"/>
                  </a:lnTo>
                  <a:lnTo>
                    <a:pt x="461963" y="756778"/>
                  </a:lnTo>
                  <a:lnTo>
                    <a:pt x="423942" y="780951"/>
                  </a:lnTo>
                  <a:lnTo>
                    <a:pt x="392230" y="812663"/>
                  </a:lnTo>
                  <a:lnTo>
                    <a:pt x="368057" y="850685"/>
                  </a:lnTo>
                  <a:lnTo>
                    <a:pt x="352651" y="893786"/>
                  </a:lnTo>
                  <a:lnTo>
                    <a:pt x="347243" y="940739"/>
                  </a:lnTo>
                  <a:lnTo>
                    <a:pt x="352540" y="987216"/>
                  </a:lnTo>
                  <a:lnTo>
                    <a:pt x="367639" y="1029930"/>
                  </a:lnTo>
                  <a:lnTo>
                    <a:pt x="391348" y="1067693"/>
                  </a:lnTo>
                  <a:lnTo>
                    <a:pt x="422478" y="1099317"/>
                  </a:lnTo>
                  <a:lnTo>
                    <a:pt x="459836" y="1123613"/>
                  </a:lnTo>
                  <a:lnTo>
                    <a:pt x="502234" y="1139393"/>
                  </a:lnTo>
                  <a:lnTo>
                    <a:pt x="410375" y="1266672"/>
                  </a:lnTo>
                  <a:lnTo>
                    <a:pt x="386460" y="1239907"/>
                  </a:lnTo>
                  <a:lnTo>
                    <a:pt x="356912" y="1219373"/>
                  </a:lnTo>
                  <a:lnTo>
                    <a:pt x="322848" y="1206213"/>
                  </a:lnTo>
                  <a:lnTo>
                    <a:pt x="285381" y="1201572"/>
                  </a:lnTo>
                  <a:lnTo>
                    <a:pt x="237098" y="1209359"/>
                  </a:lnTo>
                  <a:lnTo>
                    <a:pt x="195165" y="1231045"/>
                  </a:lnTo>
                  <a:lnTo>
                    <a:pt x="162098" y="1264114"/>
                  </a:lnTo>
                  <a:lnTo>
                    <a:pt x="140413" y="1306051"/>
                  </a:lnTo>
                  <a:lnTo>
                    <a:pt x="132626" y="1354340"/>
                  </a:lnTo>
                  <a:lnTo>
                    <a:pt x="140787" y="1403705"/>
                  </a:lnTo>
                  <a:lnTo>
                    <a:pt x="163466" y="1446337"/>
                  </a:lnTo>
                  <a:lnTo>
                    <a:pt x="197953" y="1479547"/>
                  </a:lnTo>
                  <a:lnTo>
                    <a:pt x="241541" y="1500644"/>
                  </a:lnTo>
                  <a:lnTo>
                    <a:pt x="70345" y="1737880"/>
                  </a:lnTo>
                  <a:lnTo>
                    <a:pt x="66059" y="1744784"/>
                  </a:lnTo>
                  <a:lnTo>
                    <a:pt x="62826" y="1752090"/>
                  </a:lnTo>
                  <a:lnTo>
                    <a:pt x="60651" y="1759688"/>
                  </a:lnTo>
                  <a:lnTo>
                    <a:pt x="59537" y="1767471"/>
                  </a:lnTo>
                  <a:lnTo>
                    <a:pt x="34563" y="1803048"/>
                  </a:lnTo>
                  <a:lnTo>
                    <a:pt x="15838" y="1842711"/>
                  </a:lnTo>
                  <a:lnTo>
                    <a:pt x="4078" y="1885752"/>
                  </a:lnTo>
                  <a:lnTo>
                    <a:pt x="0" y="1931466"/>
                  </a:lnTo>
                  <a:lnTo>
                    <a:pt x="4120" y="1977438"/>
                  </a:lnTo>
                  <a:lnTo>
                    <a:pt x="16002" y="2020707"/>
                  </a:lnTo>
                  <a:lnTo>
                    <a:pt x="34920" y="2060550"/>
                  </a:lnTo>
                  <a:lnTo>
                    <a:pt x="60154" y="2096245"/>
                  </a:lnTo>
                  <a:lnTo>
                    <a:pt x="90981" y="2127069"/>
                  </a:lnTo>
                  <a:lnTo>
                    <a:pt x="126678" y="2152301"/>
                  </a:lnTo>
                  <a:lnTo>
                    <a:pt x="166522" y="2171219"/>
                  </a:lnTo>
                  <a:lnTo>
                    <a:pt x="209792" y="2183098"/>
                  </a:lnTo>
                  <a:lnTo>
                    <a:pt x="255765" y="2187219"/>
                  </a:lnTo>
                  <a:close/>
                </a:path>
              </a:pathLst>
            </a:custGeom>
            <a:ln w="9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46771" y="3998070"/>
              <a:ext cx="2665730" cy="2187575"/>
            </a:xfrm>
            <a:custGeom>
              <a:avLst/>
              <a:gdLst/>
              <a:ahLst/>
              <a:cxnLst/>
              <a:rect l="l" t="t" r="r" b="b"/>
              <a:pathLst>
                <a:path w="2665729" h="2187575">
                  <a:moveTo>
                    <a:pt x="2234831" y="1854758"/>
                  </a:moveTo>
                  <a:lnTo>
                    <a:pt x="2240514" y="1904095"/>
                  </a:lnTo>
                  <a:lnTo>
                    <a:pt x="2256701" y="1949385"/>
                  </a:lnTo>
                  <a:lnTo>
                    <a:pt x="2282100" y="1989338"/>
                  </a:lnTo>
                  <a:lnTo>
                    <a:pt x="2315422" y="2022661"/>
                  </a:lnTo>
                  <a:lnTo>
                    <a:pt x="2355375" y="2048063"/>
                  </a:lnTo>
                  <a:lnTo>
                    <a:pt x="2400667" y="2064251"/>
                  </a:lnTo>
                  <a:lnTo>
                    <a:pt x="2450007" y="2069934"/>
                  </a:lnTo>
                  <a:lnTo>
                    <a:pt x="2499343" y="2064251"/>
                  </a:lnTo>
                  <a:lnTo>
                    <a:pt x="2544632" y="2048063"/>
                  </a:lnTo>
                  <a:lnTo>
                    <a:pt x="2584582" y="2022661"/>
                  </a:lnTo>
                  <a:lnTo>
                    <a:pt x="2617902" y="1989338"/>
                  </a:lnTo>
                  <a:lnTo>
                    <a:pt x="2643302" y="1949385"/>
                  </a:lnTo>
                  <a:lnTo>
                    <a:pt x="2659488" y="1904095"/>
                  </a:lnTo>
                  <a:lnTo>
                    <a:pt x="2665171" y="1854758"/>
                  </a:lnTo>
                  <a:lnTo>
                    <a:pt x="2663384" y="1826934"/>
                  </a:lnTo>
                  <a:lnTo>
                    <a:pt x="2658175" y="1800183"/>
                  </a:lnTo>
                  <a:lnTo>
                    <a:pt x="2649767" y="1774723"/>
                  </a:lnTo>
                  <a:lnTo>
                    <a:pt x="2638386" y="1750771"/>
                  </a:lnTo>
                  <a:lnTo>
                    <a:pt x="2636748" y="1743036"/>
                  </a:lnTo>
                  <a:lnTo>
                    <a:pt x="2633510" y="1735569"/>
                  </a:lnTo>
                  <a:lnTo>
                    <a:pt x="2628684" y="1728876"/>
                  </a:lnTo>
                  <a:lnTo>
                    <a:pt x="1400937" y="24003"/>
                  </a:lnTo>
                  <a:lnTo>
                    <a:pt x="1391636" y="13914"/>
                  </a:lnTo>
                  <a:lnTo>
                    <a:pt x="1380359" y="6367"/>
                  </a:lnTo>
                  <a:lnTo>
                    <a:pt x="1367639" y="1637"/>
                  </a:lnTo>
                  <a:lnTo>
                    <a:pt x="1354010" y="0"/>
                  </a:lnTo>
                  <a:lnTo>
                    <a:pt x="1340388" y="1637"/>
                  </a:lnTo>
                  <a:lnTo>
                    <a:pt x="1307109" y="24003"/>
                  </a:lnTo>
                  <a:lnTo>
                    <a:pt x="70345" y="1737893"/>
                  </a:lnTo>
                  <a:lnTo>
                    <a:pt x="59537" y="1767484"/>
                  </a:lnTo>
                  <a:lnTo>
                    <a:pt x="34563" y="1803059"/>
                  </a:lnTo>
                  <a:lnTo>
                    <a:pt x="15838" y="1842717"/>
                  </a:lnTo>
                  <a:lnTo>
                    <a:pt x="4078" y="1885754"/>
                  </a:lnTo>
                  <a:lnTo>
                    <a:pt x="0" y="1931466"/>
                  </a:lnTo>
                  <a:lnTo>
                    <a:pt x="4120" y="1977439"/>
                  </a:lnTo>
                  <a:lnTo>
                    <a:pt x="16000" y="2020709"/>
                  </a:lnTo>
                  <a:lnTo>
                    <a:pt x="34917" y="2060553"/>
                  </a:lnTo>
                  <a:lnTo>
                    <a:pt x="60150" y="2096250"/>
                  </a:lnTo>
                  <a:lnTo>
                    <a:pt x="90976" y="2127077"/>
                  </a:lnTo>
                  <a:lnTo>
                    <a:pt x="126672" y="2152311"/>
                  </a:lnTo>
                  <a:lnTo>
                    <a:pt x="166517" y="2171230"/>
                  </a:lnTo>
                  <a:lnTo>
                    <a:pt x="209789" y="2183111"/>
                  </a:lnTo>
                  <a:lnTo>
                    <a:pt x="255765" y="2187232"/>
                  </a:lnTo>
                  <a:lnTo>
                    <a:pt x="301737" y="2183111"/>
                  </a:lnTo>
                  <a:lnTo>
                    <a:pt x="345006" y="2171230"/>
                  </a:lnTo>
                  <a:lnTo>
                    <a:pt x="384849" y="2152311"/>
                  </a:lnTo>
                  <a:lnTo>
                    <a:pt x="420543" y="2127077"/>
                  </a:lnTo>
                  <a:lnTo>
                    <a:pt x="451368" y="2096250"/>
                  </a:lnTo>
                  <a:lnTo>
                    <a:pt x="476600" y="2060553"/>
                  </a:lnTo>
                  <a:lnTo>
                    <a:pt x="495517" y="2020709"/>
                  </a:lnTo>
                  <a:lnTo>
                    <a:pt x="507397" y="1977439"/>
                  </a:lnTo>
                  <a:lnTo>
                    <a:pt x="511517" y="1931466"/>
                  </a:lnTo>
                  <a:lnTo>
                    <a:pt x="505703" y="1877003"/>
                  </a:lnTo>
                  <a:lnTo>
                    <a:pt x="489074" y="1826576"/>
                  </a:lnTo>
                  <a:lnTo>
                    <a:pt x="462853" y="1781402"/>
                  </a:lnTo>
                  <a:lnTo>
                    <a:pt x="428262" y="1742698"/>
                  </a:lnTo>
                  <a:lnTo>
                    <a:pt x="386524" y="1711680"/>
                  </a:lnTo>
                  <a:lnTo>
                    <a:pt x="1352613" y="372897"/>
                  </a:lnTo>
                  <a:lnTo>
                    <a:pt x="1352969" y="372402"/>
                  </a:lnTo>
                  <a:lnTo>
                    <a:pt x="1355039" y="372351"/>
                  </a:lnTo>
                  <a:lnTo>
                    <a:pt x="1355420" y="372872"/>
                  </a:lnTo>
                  <a:lnTo>
                    <a:pt x="2306662" y="1694332"/>
                  </a:lnTo>
                  <a:lnTo>
                    <a:pt x="2276847" y="1727051"/>
                  </a:lnTo>
                  <a:lnTo>
                    <a:pt x="2254221" y="1765406"/>
                  </a:lnTo>
                  <a:lnTo>
                    <a:pt x="2239858" y="1808330"/>
                  </a:lnTo>
                  <a:lnTo>
                    <a:pt x="2234831" y="1854758"/>
                  </a:lnTo>
                  <a:close/>
                </a:path>
              </a:pathLst>
            </a:custGeom>
            <a:ln w="9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908357" y="4175554"/>
              <a:ext cx="1285240" cy="1393825"/>
            </a:xfrm>
            <a:custGeom>
              <a:avLst/>
              <a:gdLst/>
              <a:ahLst/>
              <a:cxnLst/>
              <a:rect l="l" t="t" r="r" b="b"/>
              <a:pathLst>
                <a:path w="1285240" h="1393825">
                  <a:moveTo>
                    <a:pt x="1284835" y="559459"/>
                  </a:moveTo>
                  <a:lnTo>
                    <a:pt x="895946" y="19431"/>
                  </a:lnTo>
                  <a:lnTo>
                    <a:pt x="857973" y="0"/>
                  </a:lnTo>
                  <a:lnTo>
                    <a:pt x="846939" y="1325"/>
                  </a:lnTo>
                  <a:lnTo>
                    <a:pt x="836642" y="5153"/>
                  </a:lnTo>
                  <a:lnTo>
                    <a:pt x="827514" y="11262"/>
                  </a:lnTo>
                  <a:lnTo>
                    <a:pt x="819988" y="19431"/>
                  </a:lnTo>
                  <a:lnTo>
                    <a:pt x="459079" y="519569"/>
                  </a:lnTo>
                  <a:lnTo>
                    <a:pt x="443692" y="489626"/>
                  </a:lnTo>
                  <a:lnTo>
                    <a:pt x="420174" y="466001"/>
                  </a:lnTo>
                  <a:lnTo>
                    <a:pt x="390315" y="450500"/>
                  </a:lnTo>
                  <a:lnTo>
                    <a:pt x="355904" y="444931"/>
                  </a:lnTo>
                  <a:lnTo>
                    <a:pt x="313586" y="453475"/>
                  </a:lnTo>
                  <a:lnTo>
                    <a:pt x="279031" y="476775"/>
                  </a:lnTo>
                  <a:lnTo>
                    <a:pt x="255735" y="511331"/>
                  </a:lnTo>
                  <a:lnTo>
                    <a:pt x="247192" y="553643"/>
                  </a:lnTo>
                  <a:lnTo>
                    <a:pt x="255735" y="595954"/>
                  </a:lnTo>
                  <a:lnTo>
                    <a:pt x="279031" y="630505"/>
                  </a:lnTo>
                  <a:lnTo>
                    <a:pt x="313586" y="653800"/>
                  </a:lnTo>
                  <a:lnTo>
                    <a:pt x="355904" y="662343"/>
                  </a:lnTo>
                  <a:lnTo>
                    <a:pt x="356057" y="662343"/>
                  </a:lnTo>
                  <a:lnTo>
                    <a:pt x="292239" y="750773"/>
                  </a:lnTo>
                  <a:lnTo>
                    <a:pt x="281164" y="727316"/>
                  </a:lnTo>
                  <a:lnTo>
                    <a:pt x="263521" y="708734"/>
                  </a:lnTo>
                  <a:lnTo>
                    <a:pt x="240768" y="696503"/>
                  </a:lnTo>
                  <a:lnTo>
                    <a:pt x="214363" y="692099"/>
                  </a:lnTo>
                  <a:lnTo>
                    <a:pt x="182794" y="698472"/>
                  </a:lnTo>
                  <a:lnTo>
                    <a:pt x="157014" y="715852"/>
                  </a:lnTo>
                  <a:lnTo>
                    <a:pt x="139634" y="741632"/>
                  </a:lnTo>
                  <a:lnTo>
                    <a:pt x="133261" y="773201"/>
                  </a:lnTo>
                  <a:lnTo>
                    <a:pt x="139634" y="804763"/>
                  </a:lnTo>
                  <a:lnTo>
                    <a:pt x="157014" y="830538"/>
                  </a:lnTo>
                  <a:lnTo>
                    <a:pt x="182794" y="847917"/>
                  </a:lnTo>
                  <a:lnTo>
                    <a:pt x="214363" y="854290"/>
                  </a:lnTo>
                  <a:lnTo>
                    <a:pt x="215480" y="854290"/>
                  </a:lnTo>
                  <a:lnTo>
                    <a:pt x="216560" y="854176"/>
                  </a:lnTo>
                  <a:lnTo>
                    <a:pt x="217665" y="854125"/>
                  </a:lnTo>
                  <a:lnTo>
                    <a:pt x="40589" y="1099502"/>
                  </a:lnTo>
                  <a:lnTo>
                    <a:pt x="31864" y="1130223"/>
                  </a:lnTo>
                  <a:lnTo>
                    <a:pt x="18473" y="1151868"/>
                  </a:lnTo>
                  <a:lnTo>
                    <a:pt x="8455" y="1175519"/>
                  </a:lnTo>
                  <a:lnTo>
                    <a:pt x="2174" y="1200859"/>
                  </a:lnTo>
                  <a:lnTo>
                    <a:pt x="0" y="1227569"/>
                  </a:lnTo>
                  <a:lnTo>
                    <a:pt x="5935" y="1271604"/>
                  </a:lnTo>
                  <a:lnTo>
                    <a:pt x="22677" y="1311207"/>
                  </a:lnTo>
                  <a:lnTo>
                    <a:pt x="48634" y="1344783"/>
                  </a:lnTo>
                  <a:lnTo>
                    <a:pt x="82211" y="1370740"/>
                  </a:lnTo>
                  <a:lnTo>
                    <a:pt x="121814" y="1387483"/>
                  </a:lnTo>
                  <a:lnTo>
                    <a:pt x="165849" y="1393418"/>
                  </a:lnTo>
                  <a:lnTo>
                    <a:pt x="209888" y="1387483"/>
                  </a:lnTo>
                  <a:lnTo>
                    <a:pt x="249492" y="1370740"/>
                  </a:lnTo>
                  <a:lnTo>
                    <a:pt x="283068" y="1344783"/>
                  </a:lnTo>
                  <a:lnTo>
                    <a:pt x="309023" y="1311207"/>
                  </a:lnTo>
                  <a:lnTo>
                    <a:pt x="325764" y="1271604"/>
                  </a:lnTo>
                  <a:lnTo>
                    <a:pt x="331698" y="1227569"/>
                  </a:lnTo>
                  <a:lnTo>
                    <a:pt x="326556" y="1186542"/>
                  </a:lnTo>
                  <a:lnTo>
                    <a:pt x="311986" y="1149251"/>
                  </a:lnTo>
                  <a:lnTo>
                    <a:pt x="289270" y="1116966"/>
                  </a:lnTo>
                  <a:lnTo>
                    <a:pt x="259689" y="1090955"/>
                  </a:lnTo>
                  <a:lnTo>
                    <a:pt x="857948" y="261874"/>
                  </a:lnTo>
                  <a:lnTo>
                    <a:pt x="1284835" y="854900"/>
                  </a:lnTo>
                </a:path>
              </a:pathLst>
            </a:custGeom>
            <a:ln w="9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1447" y="5098460"/>
              <a:ext cx="4566920" cy="1759585"/>
            </a:xfrm>
            <a:custGeom>
              <a:avLst/>
              <a:gdLst/>
              <a:ahLst/>
              <a:cxnLst/>
              <a:rect l="l" t="t" r="r" b="b"/>
              <a:pathLst>
                <a:path w="4566920" h="1759584">
                  <a:moveTo>
                    <a:pt x="4507052" y="419747"/>
                  </a:moveTo>
                  <a:lnTo>
                    <a:pt x="4532024" y="384170"/>
                  </a:lnTo>
                  <a:lnTo>
                    <a:pt x="4550744" y="344509"/>
                  </a:lnTo>
                  <a:lnTo>
                    <a:pt x="4562500" y="301472"/>
                  </a:lnTo>
                  <a:lnTo>
                    <a:pt x="4566577" y="255765"/>
                  </a:lnTo>
                  <a:lnTo>
                    <a:pt x="4562456" y="209789"/>
                  </a:lnTo>
                  <a:lnTo>
                    <a:pt x="4550576" y="166517"/>
                  </a:lnTo>
                  <a:lnTo>
                    <a:pt x="4531659" y="126672"/>
                  </a:lnTo>
                  <a:lnTo>
                    <a:pt x="4506427" y="90976"/>
                  </a:lnTo>
                  <a:lnTo>
                    <a:pt x="4475603" y="60150"/>
                  </a:lnTo>
                  <a:lnTo>
                    <a:pt x="4439908" y="34917"/>
                  </a:lnTo>
                  <a:lnTo>
                    <a:pt x="4400065" y="16000"/>
                  </a:lnTo>
                  <a:lnTo>
                    <a:pt x="4356796" y="4120"/>
                  </a:lnTo>
                  <a:lnTo>
                    <a:pt x="4310824" y="0"/>
                  </a:lnTo>
                  <a:lnTo>
                    <a:pt x="4264851" y="4120"/>
                  </a:lnTo>
                  <a:lnTo>
                    <a:pt x="4221582" y="16000"/>
                  </a:lnTo>
                  <a:lnTo>
                    <a:pt x="4181737" y="34917"/>
                  </a:lnTo>
                  <a:lnTo>
                    <a:pt x="4146040" y="60150"/>
                  </a:lnTo>
                  <a:lnTo>
                    <a:pt x="4115213" y="90976"/>
                  </a:lnTo>
                  <a:lnTo>
                    <a:pt x="4089979" y="126672"/>
                  </a:lnTo>
                  <a:lnTo>
                    <a:pt x="4071061" y="166517"/>
                  </a:lnTo>
                  <a:lnTo>
                    <a:pt x="4059180" y="209789"/>
                  </a:lnTo>
                  <a:lnTo>
                    <a:pt x="4055059" y="255765"/>
                  </a:lnTo>
                  <a:lnTo>
                    <a:pt x="4060873" y="310228"/>
                  </a:lnTo>
                  <a:lnTo>
                    <a:pt x="4077502" y="360655"/>
                  </a:lnTo>
                  <a:lnTo>
                    <a:pt x="4103723" y="405829"/>
                  </a:lnTo>
                  <a:lnTo>
                    <a:pt x="4138314" y="444533"/>
                  </a:lnTo>
                  <a:lnTo>
                    <a:pt x="4180052" y="475551"/>
                  </a:lnTo>
                  <a:lnTo>
                    <a:pt x="3253517" y="1759539"/>
                  </a:lnTo>
                </a:path>
                <a:path w="4566920" h="1759584">
                  <a:moveTo>
                    <a:pt x="3171712" y="1759539"/>
                  </a:moveTo>
                  <a:lnTo>
                    <a:pt x="2274696" y="513422"/>
                  </a:lnTo>
                  <a:lnTo>
                    <a:pt x="2311708" y="482192"/>
                  </a:lnTo>
                  <a:lnTo>
                    <a:pt x="2342221" y="444570"/>
                  </a:lnTo>
                  <a:lnTo>
                    <a:pt x="2365246" y="401541"/>
                  </a:lnTo>
                  <a:lnTo>
                    <a:pt x="2379788" y="354089"/>
                  </a:lnTo>
                  <a:lnTo>
                    <a:pt x="2384856" y="303199"/>
                  </a:lnTo>
                  <a:lnTo>
                    <a:pt x="2380735" y="257227"/>
                  </a:lnTo>
                  <a:lnTo>
                    <a:pt x="2368854" y="213958"/>
                  </a:lnTo>
                  <a:lnTo>
                    <a:pt x="2349936" y="174116"/>
                  </a:lnTo>
                  <a:lnTo>
                    <a:pt x="2324702" y="138421"/>
                  </a:lnTo>
                  <a:lnTo>
                    <a:pt x="2293875" y="107596"/>
                  </a:lnTo>
                  <a:lnTo>
                    <a:pt x="2258178" y="82364"/>
                  </a:lnTo>
                  <a:lnTo>
                    <a:pt x="2218333" y="63447"/>
                  </a:lnTo>
                  <a:lnTo>
                    <a:pt x="2175064" y="51567"/>
                  </a:lnTo>
                  <a:lnTo>
                    <a:pt x="2129091" y="47447"/>
                  </a:lnTo>
                  <a:lnTo>
                    <a:pt x="2083119" y="51567"/>
                  </a:lnTo>
                  <a:lnTo>
                    <a:pt x="2039850" y="63447"/>
                  </a:lnTo>
                  <a:lnTo>
                    <a:pt x="2000007" y="82364"/>
                  </a:lnTo>
                  <a:lnTo>
                    <a:pt x="1964312" y="107596"/>
                  </a:lnTo>
                  <a:lnTo>
                    <a:pt x="1933488" y="138421"/>
                  </a:lnTo>
                  <a:lnTo>
                    <a:pt x="1908256" y="174116"/>
                  </a:lnTo>
                  <a:lnTo>
                    <a:pt x="1889339" y="213958"/>
                  </a:lnTo>
                  <a:lnTo>
                    <a:pt x="1877459" y="257227"/>
                  </a:lnTo>
                  <a:lnTo>
                    <a:pt x="1873338" y="303199"/>
                  </a:lnTo>
                  <a:lnTo>
                    <a:pt x="1877777" y="350860"/>
                  </a:lnTo>
                  <a:lnTo>
                    <a:pt x="1890550" y="395571"/>
                  </a:lnTo>
                  <a:lnTo>
                    <a:pt x="1910846" y="436532"/>
                  </a:lnTo>
                  <a:lnTo>
                    <a:pt x="1937854" y="472938"/>
                  </a:lnTo>
                  <a:lnTo>
                    <a:pt x="1970760" y="503986"/>
                  </a:lnTo>
                  <a:lnTo>
                    <a:pt x="2491016" y="1226400"/>
                  </a:lnTo>
                  <a:lnTo>
                    <a:pt x="175044" y="1226400"/>
                  </a:lnTo>
                  <a:lnTo>
                    <a:pt x="175044" y="1231125"/>
                  </a:lnTo>
                  <a:lnTo>
                    <a:pt x="152142" y="1237222"/>
                  </a:lnTo>
                  <a:lnTo>
                    <a:pt x="108185" y="1257080"/>
                  </a:lnTo>
                  <a:lnTo>
                    <a:pt x="54723" y="1301286"/>
                  </a:lnTo>
                  <a:lnTo>
                    <a:pt x="29385" y="1336508"/>
                  </a:lnTo>
                  <a:lnTo>
                    <a:pt x="11702" y="1375338"/>
                  </a:lnTo>
                  <a:lnTo>
                    <a:pt x="1849" y="1416532"/>
                  </a:lnTo>
                  <a:lnTo>
                    <a:pt x="0" y="1458848"/>
                  </a:lnTo>
                  <a:lnTo>
                    <a:pt x="6329" y="1501043"/>
                  </a:lnTo>
                  <a:lnTo>
                    <a:pt x="21011" y="1541873"/>
                  </a:lnTo>
                  <a:lnTo>
                    <a:pt x="44221" y="1580095"/>
                  </a:lnTo>
                  <a:lnTo>
                    <a:pt x="74589" y="1612917"/>
                  </a:lnTo>
                  <a:lnTo>
                    <a:pt x="109809" y="1638258"/>
                  </a:lnTo>
                  <a:lnTo>
                    <a:pt x="148639" y="1655943"/>
                  </a:lnTo>
                  <a:lnTo>
                    <a:pt x="189834" y="1665798"/>
                  </a:lnTo>
                  <a:lnTo>
                    <a:pt x="232152" y="1667649"/>
                  </a:lnTo>
                  <a:lnTo>
                    <a:pt x="274348" y="1661320"/>
                  </a:lnTo>
                  <a:lnTo>
                    <a:pt x="315179" y="1646638"/>
                  </a:lnTo>
                  <a:lnTo>
                    <a:pt x="353402" y="1623428"/>
                  </a:lnTo>
                  <a:lnTo>
                    <a:pt x="391372" y="1586998"/>
                  </a:lnTo>
                  <a:lnTo>
                    <a:pt x="418853" y="1544113"/>
                  </a:lnTo>
                  <a:lnTo>
                    <a:pt x="435564" y="1496823"/>
                  </a:lnTo>
                  <a:lnTo>
                    <a:pt x="441223" y="1447177"/>
                  </a:lnTo>
                  <a:lnTo>
                    <a:pt x="2649994" y="1447177"/>
                  </a:lnTo>
                  <a:lnTo>
                    <a:pt x="2750502" y="1586738"/>
                  </a:lnTo>
                  <a:lnTo>
                    <a:pt x="773087" y="1586738"/>
                  </a:lnTo>
                  <a:lnTo>
                    <a:pt x="773087" y="1591462"/>
                  </a:lnTo>
                  <a:lnTo>
                    <a:pt x="727836" y="1606199"/>
                  </a:lnTo>
                  <a:lnTo>
                    <a:pt x="685596" y="1631251"/>
                  </a:lnTo>
                  <a:lnTo>
                    <a:pt x="652774" y="1661619"/>
                  </a:lnTo>
                  <a:lnTo>
                    <a:pt x="627433" y="1696840"/>
                  </a:lnTo>
                  <a:lnTo>
                    <a:pt x="609748" y="1735669"/>
                  </a:lnTo>
                  <a:lnTo>
                    <a:pt x="604038" y="1759539"/>
                  </a:lnTo>
                </a:path>
                <a:path w="4566920" h="1759584">
                  <a:moveTo>
                    <a:pt x="3550776" y="1759539"/>
                  </a:moveTo>
                  <a:lnTo>
                    <a:pt x="3915194" y="1254531"/>
                  </a:lnTo>
                  <a:lnTo>
                    <a:pt x="3947125" y="1297111"/>
                  </a:lnTo>
                  <a:lnTo>
                    <a:pt x="3988868" y="1330064"/>
                  </a:lnTo>
                  <a:lnTo>
                    <a:pt x="4038386" y="1351339"/>
                  </a:lnTo>
                  <a:lnTo>
                    <a:pt x="4093641" y="1358887"/>
                  </a:lnTo>
                  <a:lnTo>
                    <a:pt x="4140594" y="1353479"/>
                  </a:lnTo>
                  <a:lnTo>
                    <a:pt x="4183696" y="1338073"/>
                  </a:lnTo>
                  <a:lnTo>
                    <a:pt x="4221717" y="1313900"/>
                  </a:lnTo>
                  <a:lnTo>
                    <a:pt x="4253429" y="1282188"/>
                  </a:lnTo>
                  <a:lnTo>
                    <a:pt x="4277602" y="1244167"/>
                  </a:lnTo>
                  <a:lnTo>
                    <a:pt x="4293008" y="1201065"/>
                  </a:lnTo>
                  <a:lnTo>
                    <a:pt x="4298416" y="1154112"/>
                  </a:lnTo>
                  <a:lnTo>
                    <a:pt x="4292698" y="1105860"/>
                  </a:lnTo>
                  <a:lnTo>
                    <a:pt x="4276435" y="1061727"/>
                  </a:lnTo>
                  <a:lnTo>
                    <a:pt x="4250966" y="1023050"/>
                  </a:lnTo>
                  <a:lnTo>
                    <a:pt x="4217629" y="991163"/>
                  </a:lnTo>
                  <a:lnTo>
                    <a:pt x="4177763" y="967405"/>
                  </a:lnTo>
                  <a:lnTo>
                    <a:pt x="4132706" y="953109"/>
                  </a:lnTo>
                  <a:lnTo>
                    <a:pt x="4229430" y="819073"/>
                  </a:lnTo>
                  <a:lnTo>
                    <a:pt x="4253329" y="849404"/>
                  </a:lnTo>
                  <a:lnTo>
                    <a:pt x="4284024" y="872831"/>
                  </a:lnTo>
                  <a:lnTo>
                    <a:pt x="4320134" y="887930"/>
                  </a:lnTo>
                  <a:lnTo>
                    <a:pt x="4360278" y="893279"/>
                  </a:lnTo>
                  <a:lnTo>
                    <a:pt x="4408562" y="885492"/>
                  </a:lnTo>
                  <a:lnTo>
                    <a:pt x="4450498" y="863807"/>
                  </a:lnTo>
                  <a:lnTo>
                    <a:pt x="4483569" y="830740"/>
                  </a:lnTo>
                  <a:lnTo>
                    <a:pt x="4505257" y="788807"/>
                  </a:lnTo>
                  <a:lnTo>
                    <a:pt x="4513046" y="740524"/>
                  </a:lnTo>
                  <a:lnTo>
                    <a:pt x="4503994" y="688630"/>
                  </a:lnTo>
                  <a:lnTo>
                    <a:pt x="4478956" y="644398"/>
                  </a:lnTo>
                  <a:lnTo>
                    <a:pt x="4441112" y="610975"/>
                  </a:lnTo>
                  <a:lnTo>
                    <a:pt x="4393641" y="591515"/>
                  </a:lnTo>
                  <a:lnTo>
                    <a:pt x="4458771" y="498091"/>
                  </a:lnTo>
                  <a:lnTo>
                    <a:pt x="4492294" y="449057"/>
                  </a:lnTo>
                  <a:lnTo>
                    <a:pt x="4504844" y="428310"/>
                  </a:lnTo>
                  <a:lnTo>
                    <a:pt x="4507052" y="419747"/>
                  </a:lnTo>
                </a:path>
              </a:pathLst>
            </a:custGeom>
            <a:ln w="9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1746885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/>
              <a:t>In the </a:t>
            </a:r>
            <a:r>
              <a:rPr dirty="0" sz="3000" spc="5"/>
              <a:t> </a:t>
            </a:r>
            <a:r>
              <a:rPr dirty="0" sz="3000" spc="-5"/>
              <a:t>beginning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613500" y="2419125"/>
            <a:ext cx="5077460" cy="1740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Traces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human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occupation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in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Murihiku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(the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tail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end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land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- </a:t>
            </a:r>
            <a:r>
              <a:rPr dirty="0" sz="1400" spc="-3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Southland)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can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be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dated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back</a:t>
            </a:r>
            <a:r>
              <a:rPr dirty="0" sz="1400" spc="-4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to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1300.</a:t>
            </a:r>
            <a:endParaRPr sz="1400">
              <a:latin typeface="RawsonAlt-Medium"/>
              <a:cs typeface="RawsonAlt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RawsonAlt-Medium"/>
              <a:cs typeface="RawsonAlt-Medium"/>
            </a:endParaRPr>
          </a:p>
          <a:p>
            <a:pPr marL="12700" marR="713740">
              <a:lnSpc>
                <a:spcPct val="107200"/>
              </a:lnSpc>
            </a:pP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Prior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to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human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settlement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environment,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species and </a:t>
            </a:r>
            <a:r>
              <a:rPr dirty="0" sz="1400" spc="-3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vegetation</a:t>
            </a:r>
            <a:r>
              <a:rPr dirty="0" sz="1400" spc="-3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were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quite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different.</a:t>
            </a:r>
            <a:endParaRPr sz="1400">
              <a:latin typeface="RawsonAlt-Medium"/>
              <a:cs typeface="RawsonAlt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RawsonAlt-Medium"/>
              <a:cs typeface="RawsonAlt-Medium"/>
            </a:endParaRPr>
          </a:p>
          <a:p>
            <a:pPr marL="12700" marR="139065">
              <a:lnSpc>
                <a:spcPct val="107200"/>
              </a:lnSpc>
            </a:pP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Historians estimate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approximately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85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percent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Southland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was </a:t>
            </a:r>
            <a:r>
              <a:rPr dirty="0" sz="1400" spc="-3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covered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in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forest.</a:t>
            </a:r>
            <a:endParaRPr sz="1400">
              <a:latin typeface="RawsonAlt-Medium"/>
              <a:cs typeface="RawsonAlt-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11176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14"/>
              <a:t>W</a:t>
            </a:r>
            <a:r>
              <a:rPr dirty="0" sz="3000" spc="-5"/>
              <a:t>aiau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66360" cy="350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055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1969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Manapōuri Power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Scheme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commissioned.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Currently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around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90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the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flow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diverted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through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Manapōuri’s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West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Arm Power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Station.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 River Catchment lies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eastern edge 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Fiordland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Southlands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largest,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but least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developed,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catchment.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contains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lakes,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drains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Lake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Anau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Lake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Manapōuri,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where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electricity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hydro-generated.</a:t>
            </a:r>
            <a:endParaRPr sz="900">
              <a:latin typeface="Rawson Alt"/>
              <a:cs typeface="Rawson Alt"/>
            </a:endParaRPr>
          </a:p>
          <a:p>
            <a:pPr marL="12700" marR="1714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Mararoa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rivers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often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subject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increased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levels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nutrients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sediment leading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eutrophication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algal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growths.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invasive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alga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didymo,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first</a:t>
            </a:r>
            <a:r>
              <a:rPr dirty="0" sz="900" spc="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discovered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2004,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notable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problem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catchment.</a:t>
            </a:r>
            <a:endParaRPr sz="900">
              <a:latin typeface="Rawson Alt"/>
              <a:cs typeface="Rawson Alt"/>
            </a:endParaRPr>
          </a:p>
          <a:p>
            <a:pPr marL="12700" marR="241300">
              <a:lnSpc>
                <a:spcPct val="111100"/>
              </a:lnSpc>
              <a:spcBef>
                <a:spcPts val="425"/>
              </a:spcBef>
            </a:pP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Key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contributors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some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sites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lower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ecological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condition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include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altered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river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flow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regimes,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eroding riverbanks,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modified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riparian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wetland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habitat.</a:t>
            </a:r>
            <a:endParaRPr sz="900">
              <a:latin typeface="Rawson Alt"/>
              <a:cs typeface="Rawson Alt"/>
            </a:endParaRPr>
          </a:p>
          <a:p>
            <a:pPr marL="12700" marR="120014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Elevated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levels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nutrients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(nitrogen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phosphorus)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sediment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partly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attributable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historic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current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uses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human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occupation.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could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include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Manapōuri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Power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Station.</a:t>
            </a:r>
            <a:endParaRPr sz="900">
              <a:latin typeface="Rawson Alt"/>
              <a:cs typeface="Rawson Alt"/>
            </a:endParaRPr>
          </a:p>
          <a:p>
            <a:pPr marL="12700" marR="236854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approximately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767,000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hectares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Waiau Catchment, the majority (72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percent)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conservation.</a:t>
            </a:r>
            <a:endParaRPr sz="900">
              <a:latin typeface="Rawson Alt"/>
              <a:cs typeface="Rawson Alt"/>
            </a:endParaRPr>
          </a:p>
          <a:p>
            <a:pPr marL="12700" marR="45910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There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approximately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185,600ha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(24 percent)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farming, most of which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dry stock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dairy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support.</a:t>
            </a:r>
            <a:endParaRPr sz="900">
              <a:latin typeface="Rawson Alt"/>
              <a:cs typeface="Rawson Alt"/>
            </a:endParaRPr>
          </a:p>
          <a:p>
            <a:pPr marL="12700" marR="16573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Commercial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forestry makes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up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approximately 19,400ha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(three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percent)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with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remainder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activities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like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residential,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commercial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transport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(e.g.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road,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rail,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airstrips).</a:t>
            </a:r>
            <a:endParaRPr sz="900">
              <a:latin typeface="Rawson Alt"/>
              <a:cs typeface="Rawson Alt"/>
            </a:endParaRPr>
          </a:p>
          <a:p>
            <a:pPr marL="12700" marR="311785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Approximately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593,100ha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Department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Conservation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(DOC)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estate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approximately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500ha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freehold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land.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4805" y="5321437"/>
            <a:ext cx="23120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16.</a:t>
            </a:r>
            <a:r>
              <a:rPr dirty="0" sz="600" spc="1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southlandnz.com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Waituna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Lagoon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surrounding wetlands</a:t>
            </a:r>
            <a:endParaRPr sz="6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96" y="653287"/>
            <a:ext cx="5861811" cy="45953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24447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/>
              <a:t>Mataura</a:t>
            </a:r>
            <a:r>
              <a:rPr dirty="0" sz="3000" spc="-70"/>
              <a:t> </a:t>
            </a:r>
            <a:r>
              <a:rPr dirty="0" sz="3000" spc="-15"/>
              <a:t>River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49215" cy="2482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9230">
              <a:lnSpc>
                <a:spcPct val="1111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linked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ancestor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great </a:t>
            </a:r>
            <a:r>
              <a:rPr dirty="0" sz="900" spc="-5" i="1">
                <a:solidFill>
                  <a:srgbClr val="FFFFFF"/>
                </a:solidFill>
                <a:latin typeface="RawsonAlt-RegularIt"/>
                <a:cs typeface="RawsonAlt-RegularIt"/>
              </a:rPr>
              <a:t>Arawa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waka (one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great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voyaging canoes),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which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gives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immense spiritual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significance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Waitaha,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Kāto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Māmoe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Tahu.</a:t>
            </a:r>
            <a:endParaRPr sz="900">
              <a:latin typeface="Rawson Alt"/>
              <a:cs typeface="Rawson Alt"/>
            </a:endParaRPr>
          </a:p>
          <a:p>
            <a:pPr marL="12700" marR="4445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Falls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important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site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mahinga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associated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kanakana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(lamprey)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which attach themselves 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falls.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importance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 for kai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other taonga has been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recognised by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statutory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acknowledgement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settlement.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also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renowned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source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of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brown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trout.</a:t>
            </a:r>
            <a:endParaRPr sz="900">
              <a:latin typeface="Rawson Alt"/>
              <a:cs typeface="Rawson Alt"/>
            </a:endParaRPr>
          </a:p>
          <a:p>
            <a:pPr marL="12700" marR="253365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region’s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second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largest,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rising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Eyre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Mountains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running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Toetoes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(Fortrose)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Estuary.</a:t>
            </a:r>
            <a:endParaRPr sz="900">
              <a:latin typeface="Rawson Alt"/>
              <a:cs typeface="Rawson Alt"/>
            </a:endParaRPr>
          </a:p>
          <a:p>
            <a:pPr marL="12700" marR="5651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Much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 has been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developed 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agriculture, which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particularly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intensive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middle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lower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reaches.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Flood plains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have contributed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both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agricultural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productivity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social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turmoil.</a:t>
            </a:r>
            <a:endParaRPr sz="900">
              <a:latin typeface="Rawson Alt"/>
              <a:cs typeface="Rawson Alt"/>
            </a:endParaRPr>
          </a:p>
          <a:p>
            <a:pPr marL="12700" marR="179070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Pressures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exist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middle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reaches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near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Riversdale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advent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pasture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irrigation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support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intensifying land use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activities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district.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Existing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activities,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increasing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agricultural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intensification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expansion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pasture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irrigation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key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contributors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quality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quantity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resources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8658" y="2011264"/>
            <a:ext cx="4069079" cy="3343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166370">
              <a:lnSpc>
                <a:spcPct val="111200"/>
              </a:lnSpc>
              <a:spcBef>
                <a:spcPts val="9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volume of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allocated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consumptive use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 Catchment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has increased significantly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over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past 10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years from approximately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100,000m</a:t>
            </a:r>
            <a:r>
              <a:rPr dirty="0" baseline="33333" sz="750" spc="-7">
                <a:solidFill>
                  <a:srgbClr val="231F20"/>
                </a:solidFill>
                <a:latin typeface="Rawson Alt"/>
                <a:cs typeface="Rawson Alt"/>
              </a:rPr>
              <a:t>3</a:t>
            </a:r>
            <a:r>
              <a:rPr dirty="0" baseline="33333" sz="750" spc="1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/day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2000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around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300,000m</a:t>
            </a:r>
            <a:r>
              <a:rPr dirty="0" baseline="33333" sz="750" spc="-7">
                <a:solidFill>
                  <a:srgbClr val="231F20"/>
                </a:solidFill>
                <a:latin typeface="Rawson Alt"/>
                <a:cs typeface="Rawson Alt"/>
              </a:rPr>
              <a:t>3</a:t>
            </a:r>
            <a:r>
              <a:rPr dirty="0" baseline="33333" sz="750" spc="1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/day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late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2010.</a:t>
            </a:r>
            <a:endParaRPr sz="900">
              <a:latin typeface="Rawson Alt"/>
              <a:cs typeface="Rawson Alt"/>
            </a:endParaRPr>
          </a:p>
          <a:p>
            <a:pPr marL="38100" marR="412750">
              <a:lnSpc>
                <a:spcPct val="1111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one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most nutrient-enriched rivers, due to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lowland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areas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surrounded by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predominantly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pastoral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farmland.</a:t>
            </a:r>
            <a:endParaRPr sz="900">
              <a:latin typeface="Rawson Alt"/>
              <a:cs typeface="Rawson Alt"/>
            </a:endParaRPr>
          </a:p>
          <a:p>
            <a:pPr marL="38100" marR="3048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Ambient bacterial loadings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upper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but increase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middle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lower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reaches.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However,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Waikaia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often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has high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bacterial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levels exceeding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Ministry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Environment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guidelines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even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flows.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clarity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decreases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markedly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between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upper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lower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reaches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Mataura.</a:t>
            </a:r>
            <a:endParaRPr sz="900">
              <a:latin typeface="Rawson Alt"/>
              <a:cs typeface="Rawson Alt"/>
            </a:endParaRPr>
          </a:p>
          <a:p>
            <a:pPr marL="38100" marR="8001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an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example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major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New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Zealand waterway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which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quality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improved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since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point-source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organic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waste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were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reduced and/or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received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improved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treatment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before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discharge.</a:t>
            </a:r>
            <a:endParaRPr sz="900">
              <a:latin typeface="Rawson Alt"/>
              <a:cs typeface="Rawson Alt"/>
            </a:endParaRPr>
          </a:p>
          <a:p>
            <a:pPr marL="38100" marR="21844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While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Mataura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still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elevated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nutrient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bacteria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levels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non-point-sources,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marked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improvements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appearance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(less</a:t>
            </a:r>
            <a:endParaRPr sz="900">
              <a:latin typeface="Rawson Alt"/>
              <a:cs typeface="Rawson Alt"/>
            </a:endParaRPr>
          </a:p>
          <a:p>
            <a:pPr marL="38100" marR="58419">
              <a:lnSpc>
                <a:spcPct val="111100"/>
              </a:lnSpc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surface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scum 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foam)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have been attributed to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reduction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organic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matter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entering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it.</a:t>
            </a:r>
            <a:endParaRPr sz="900">
              <a:latin typeface="Rawson Alt"/>
              <a:cs typeface="Rawson Alt"/>
            </a:endParaRPr>
          </a:p>
          <a:p>
            <a:pPr marL="38100" marR="18161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1975,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15.5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tonnes</a:t>
            </a:r>
            <a:r>
              <a:rPr dirty="0" sz="900" spc="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organic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waste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were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discharged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the</a:t>
            </a:r>
            <a:r>
              <a:rPr dirty="0" sz="900" spc="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each</a:t>
            </a:r>
            <a:r>
              <a:rPr dirty="0" sz="9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day.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2000,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because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improvements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effluent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treatment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at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large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meatworks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alongside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river,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organic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waste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had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decreased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just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over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3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tonnes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day.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183133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/>
              <a:t>Oreti</a:t>
            </a:r>
            <a:r>
              <a:rPr dirty="0" sz="3000" spc="-70"/>
              <a:t> </a:t>
            </a:r>
            <a:r>
              <a:rPr dirty="0" sz="3000" spc="-15"/>
              <a:t>River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33975" cy="227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130">
              <a:lnSpc>
                <a:spcPct val="1111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 Awa traverses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significant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Murihiku, stretching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its mouth at the New River Estuary up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 almost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edge 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Lake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Wakatipu.</a:t>
            </a:r>
            <a:endParaRPr sz="900">
              <a:latin typeface="Rawson Alt"/>
              <a:cs typeface="Rawson Alt"/>
            </a:endParaRPr>
          </a:p>
          <a:p>
            <a:pPr marL="12700" marR="252729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means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of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snare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river’s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name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came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Beach,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Whanga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Koreti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Hau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Tonga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-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Bay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that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South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Wind.</a:t>
            </a:r>
            <a:endParaRPr sz="900">
              <a:latin typeface="Rawson Alt"/>
              <a:cs typeface="Rawson Alt"/>
            </a:endParaRPr>
          </a:p>
          <a:p>
            <a:pPr marL="12700" marR="29210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main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trails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inland, 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important guide to the pounamu pathways;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fact,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 found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upper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reaches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itself.</a:t>
            </a:r>
            <a:endParaRPr sz="900">
              <a:latin typeface="Rawson Alt"/>
              <a:cs typeface="Rawson Alt"/>
            </a:endParaRPr>
          </a:p>
          <a:p>
            <a:pPr marL="12700" marR="26479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Abundant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supported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numerous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parties which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ventured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 the interior of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Pounamu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would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return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mōkihi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(raupō/reed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rafts)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cargo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mahinga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pounamu.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Mahinga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included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water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fowls,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eels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inaka.</a:t>
            </a:r>
            <a:endParaRPr sz="900">
              <a:latin typeface="Rawson Alt"/>
              <a:cs typeface="Rawson Alt"/>
            </a:endParaRPr>
          </a:p>
          <a:p>
            <a:pPr marL="12700" marR="939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number of settlements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located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mouth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including Oue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Omaui,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along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urupā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(resting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places)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tupuna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(ancestors).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Oreti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Southland’s third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largest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catchment. It runs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Thomson Mountains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north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region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Estuary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adjacent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Invercargill.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6082" y="2011264"/>
            <a:ext cx="3522979" cy="355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51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upper catchment maintains many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its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natural qualities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is 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en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wne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d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f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its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op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h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n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out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fishing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.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mid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r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eaches 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Oreti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Catchment have been substantially modified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 drainage,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flood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control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channel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clearance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work.</a:t>
            </a:r>
            <a:endParaRPr sz="900">
              <a:latin typeface="Rawson Alt"/>
              <a:cs typeface="Rawson Alt"/>
            </a:endParaRPr>
          </a:p>
          <a:p>
            <a:pPr algn="just"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Oreti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River tributaries, such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Winton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Waikiwi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streams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and the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Makarewa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River,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each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subject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point-source discharges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effluent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from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industry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municipal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sewage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treatment.</a:t>
            </a:r>
            <a:endParaRPr sz="900">
              <a:latin typeface="Rawson Alt"/>
              <a:cs typeface="Rawson Alt"/>
            </a:endParaRPr>
          </a:p>
          <a:p>
            <a:pPr algn="just" marL="12700" marR="2730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Potential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impact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quality may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also arise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through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tile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drain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non-point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source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discharges.</a:t>
            </a:r>
            <a:endParaRPr sz="900">
              <a:latin typeface="Rawson Alt"/>
              <a:cs typeface="Rawson Alt"/>
            </a:endParaRPr>
          </a:p>
          <a:p>
            <a:pPr algn="just" marL="12700" marR="236854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nearly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400,000 hectares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land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Oreti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Invercargill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catchments,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approximately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71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(280,300ha)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now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used</a:t>
            </a:r>
            <a:endParaRPr sz="900">
              <a:latin typeface="Rawson Alt"/>
              <a:cs typeface="Rawson Alt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f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f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arming.</a:t>
            </a:r>
            <a:endParaRPr sz="900">
              <a:latin typeface="Rawson Alt"/>
              <a:cs typeface="Rawson Alt"/>
            </a:endParaRPr>
          </a:p>
          <a:p>
            <a:pPr algn="just" marL="12700">
              <a:lnSpc>
                <a:spcPct val="100000"/>
              </a:lnSpc>
              <a:spcBef>
                <a:spcPts val="54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use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mix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of: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Rawson Alt"/>
              <a:cs typeface="Rawson Alt"/>
            </a:endParaRPr>
          </a:p>
          <a:p>
            <a:pPr marL="372745" marR="750570" indent="-228600">
              <a:lnSpc>
                <a:spcPct val="111100"/>
              </a:lnSpc>
              <a:tabLst>
                <a:tab pos="372110" algn="l"/>
              </a:tabLst>
            </a:pPr>
            <a:r>
              <a:rPr dirty="0" sz="900" spc="-125">
                <a:solidFill>
                  <a:srgbClr val="231F20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Sheep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beef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(approximately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45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area).</a:t>
            </a:r>
            <a:endParaRPr sz="900">
              <a:latin typeface="Rawson Alt"/>
              <a:cs typeface="Rawson Alt"/>
            </a:endParaRPr>
          </a:p>
          <a:p>
            <a:pPr marL="372745" marR="344170" indent="-228600">
              <a:lnSpc>
                <a:spcPct val="111100"/>
              </a:lnSpc>
              <a:spcBef>
                <a:spcPts val="42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231F20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Dairy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dairy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support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(38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percent),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mixed livestock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livestock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support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(15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percent),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deer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(1.7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percent)</a:t>
            </a:r>
            <a:endParaRPr sz="900">
              <a:latin typeface="Rawson Alt"/>
              <a:cs typeface="Rawson Alt"/>
            </a:endParaRPr>
          </a:p>
          <a:p>
            <a:pPr marL="144145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231F20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Arable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horticulture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(less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than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0.3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percent)</a:t>
            </a:r>
            <a:endParaRPr sz="900">
              <a:latin typeface="Rawson Alt"/>
              <a:cs typeface="Rawson Alt"/>
            </a:endParaRPr>
          </a:p>
          <a:p>
            <a:pPr marL="372745" marR="53975" indent="-228600">
              <a:lnSpc>
                <a:spcPct val="111100"/>
              </a:lnSpc>
              <a:spcBef>
                <a:spcPts val="42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231F20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Approximately 20,300ha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(5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percent)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catchment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in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commercial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forestry.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24453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Aparima</a:t>
            </a:r>
            <a:r>
              <a:rPr dirty="0" sz="3000" spc="-65"/>
              <a:t> </a:t>
            </a:r>
            <a:r>
              <a:rPr dirty="0" sz="3000" spc="-15"/>
              <a:t>River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46040" cy="2689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61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smallest of Southland’s four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catchments. It rises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Takitimu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Mountains west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Mossburn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flows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Jacobs 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Estuary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Riverton.</a:t>
            </a:r>
            <a:endParaRPr sz="900">
              <a:latin typeface="Rawson Alt"/>
              <a:cs typeface="Rawson Alt"/>
            </a:endParaRPr>
          </a:p>
          <a:p>
            <a:pPr marL="12700" marR="19304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Awa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its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estuary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valuable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sources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mahinga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including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shellfish,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tuaki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(cockle),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pātiki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(flounder),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kūtai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(mussels),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tuna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(eels)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inaka.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An eel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weir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constructed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where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Pourakino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meets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Aparima.</a:t>
            </a:r>
            <a:endParaRPr sz="900">
              <a:latin typeface="Rawson Alt"/>
              <a:cs typeface="Rawson Alt"/>
            </a:endParaRPr>
          </a:p>
          <a:p>
            <a:pPr marL="12700" marR="10922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permane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 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ttleme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mouth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h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urup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ā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near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y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m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out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h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he 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tauranga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waka,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where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voyages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launched.</a:t>
            </a:r>
            <a:endParaRPr sz="900">
              <a:latin typeface="Rawson Alt"/>
              <a:cs typeface="Rawson Alt"/>
            </a:endParaRPr>
          </a:p>
          <a:p>
            <a:pPr marL="12700" marR="9842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Awa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also an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ara tawhito,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integral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 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trail networks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around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Pounamu.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knowledge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route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mahinga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available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ensured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safe passage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those who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made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journey.</a:t>
            </a:r>
            <a:endParaRPr sz="900">
              <a:latin typeface="Rawson Alt"/>
              <a:cs typeface="Rawson Alt"/>
            </a:endParaRPr>
          </a:p>
          <a:p>
            <a:pPr marL="12700" marR="16637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 was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briefly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known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Jacobs River following European settlement,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after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Old Jacob,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elderly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man.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headwaters drain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alpine,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native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tussock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forested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land. For the most part the river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flows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through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farmland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Southland Plains,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clear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pools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gravelly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bed.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Due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its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terrain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high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rainfall,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winter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management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 a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particular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issue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catchment.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4807" y="2020522"/>
            <a:ext cx="4045585" cy="2527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9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Aparima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popular with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fishermen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wide estuary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affords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shelter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 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small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fishing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fleet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is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scene 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boating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swimming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activities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in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summer.</a:t>
            </a:r>
            <a:endParaRPr sz="900">
              <a:latin typeface="Rawson Alt"/>
              <a:cs typeface="Rawson Alt"/>
            </a:endParaRPr>
          </a:p>
          <a:p>
            <a:pPr marL="12700" marR="12763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rolling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hill country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its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middle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reaches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more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agriculturally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developed,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much of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lower catchment has been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extensively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modified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over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past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century,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drainage of wetlands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straightening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shortening of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streams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assist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in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flood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management.</a:t>
            </a:r>
            <a:endParaRPr sz="900">
              <a:latin typeface="Rawson Alt"/>
              <a:cs typeface="Rawson Alt"/>
            </a:endParaRPr>
          </a:p>
          <a:p>
            <a:pPr marL="12700" marR="102235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main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pressures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quality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Aparima Catchment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due to dairy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farm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intensification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drain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networks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lower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catchment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can</a:t>
            </a:r>
            <a:r>
              <a:rPr dirty="0" sz="9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discharge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water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receiving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streams.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amount of dairying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catchment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around 23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35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being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sheep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beef farms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11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pine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or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exotic forests.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balance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is </a:t>
            </a:r>
            <a:r>
              <a:rPr dirty="0" sz="900" spc="-204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made up of eight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indigenous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forests,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17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percent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DOC land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well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QE2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Trust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land,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wetlands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and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roading,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minimal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cropping.</a:t>
            </a:r>
            <a:endParaRPr sz="900">
              <a:latin typeface="Rawson Alt"/>
              <a:cs typeface="Rawson Alt"/>
            </a:endParaRPr>
          </a:p>
          <a:p>
            <a:pPr marL="12700" marR="7175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Aparim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chme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c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ov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2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0</a:t>
            </a:r>
            <a:r>
              <a:rPr dirty="0" sz="900" spc="-55">
                <a:solidFill>
                  <a:srgbClr val="231F20"/>
                </a:solidFill>
                <a:latin typeface="Rawson Alt"/>
                <a:cs typeface="Rawson Alt"/>
              </a:rPr>
              <a:t>7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,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000ha,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wit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h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81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pe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c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d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ev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eloped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.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also 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large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areas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 of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public conservation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land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well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beech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forest.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4766945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 spc="-65"/>
              <a:t>Kā </a:t>
            </a:r>
            <a:r>
              <a:rPr dirty="0" sz="3000" spc="-10"/>
              <a:t>Huru Manu </a:t>
            </a:r>
            <a:r>
              <a:rPr dirty="0" sz="3000"/>
              <a:t>– </a:t>
            </a:r>
            <a:r>
              <a:rPr dirty="0" sz="3000" spc="-10"/>
              <a:t>Ngāi </a:t>
            </a:r>
            <a:r>
              <a:rPr dirty="0" sz="3000" spc="-50"/>
              <a:t>Tahu </a:t>
            </a:r>
            <a:r>
              <a:rPr dirty="0" sz="3000"/>
              <a:t>– </a:t>
            </a:r>
            <a:r>
              <a:rPr dirty="0" sz="3000" spc="-625"/>
              <a:t> </a:t>
            </a:r>
            <a:r>
              <a:rPr dirty="0" sz="3000"/>
              <a:t>a</a:t>
            </a:r>
            <a:r>
              <a:rPr dirty="0" sz="3000" spc="-10"/>
              <a:t> point</a:t>
            </a:r>
            <a:r>
              <a:rPr dirty="0" sz="3000" spc="-5"/>
              <a:t> </a:t>
            </a:r>
            <a:r>
              <a:rPr dirty="0" sz="3000" spc="-10"/>
              <a:t>of</a:t>
            </a:r>
            <a:r>
              <a:rPr dirty="0" sz="3000" spc="-15"/>
              <a:t> reference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334450"/>
            <a:ext cx="5128895" cy="2632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77190">
              <a:lnSpc>
                <a:spcPct val="106500"/>
              </a:lnSpc>
              <a:spcBef>
                <a:spcPts val="100"/>
              </a:spcBef>
            </a:pP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Kā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Huru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Manu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project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administered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5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Archive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Team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alongside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Papatipu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Rūnaka,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under 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guidance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Pae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Kōrako.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Established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2012, 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Pae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Kōrako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responsible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5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overview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development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Archive.</a:t>
            </a:r>
            <a:endParaRPr sz="900">
              <a:latin typeface="Rawson Alt"/>
              <a:cs typeface="Rawson Alt"/>
            </a:endParaRPr>
          </a:p>
          <a:p>
            <a:pPr marL="12700" marR="15875">
              <a:lnSpc>
                <a:spcPct val="1065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The Ngāi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Cultural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Mapping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Project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dedicated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to gathering and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producing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tribal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resources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Pounamu by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critically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mapping the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cultural values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that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are important for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Tahu.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Names of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places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hold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much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value for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Tahu,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names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sites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environmental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landmarks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such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mountains,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lakes,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rivers,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cultural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sites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carry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heritage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history.</a:t>
            </a:r>
            <a:endParaRPr sz="900">
              <a:latin typeface="Rawson Alt"/>
              <a:cs typeface="Rawson Alt"/>
            </a:endParaRPr>
          </a:p>
          <a:p>
            <a:pPr marL="12700" marR="194310">
              <a:lnSpc>
                <a:spcPct val="1065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virtual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atlas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covers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over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5,000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names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that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fully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referenced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whānau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manuscripts,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published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books,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19th century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maps,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newspaper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articles and a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vast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array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unpublished material.</a:t>
            </a:r>
            <a:endParaRPr sz="900">
              <a:latin typeface="Rawson Alt"/>
              <a:cs typeface="Rawson Alt"/>
            </a:endParaRPr>
          </a:p>
          <a:p>
            <a:pPr marL="12700" marR="82550">
              <a:lnSpc>
                <a:spcPct val="1065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project helps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strengthen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Tahu’s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relationship 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landscape of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Pounamu, 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ensuring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traditional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names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associated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stories within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(tribal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area)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carried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on,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conserving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historical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heritage.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065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the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cultural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mapping,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Kā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Huru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Manu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also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covers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great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detail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whakapapa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(genealogy)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Kerēme,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Claim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which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is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found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website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Alt-SemiBold"/>
                <a:cs typeface="RawsonAlt-SemiBold"/>
              </a:rPr>
              <a:t>kahurumanu.co.nz/atlas</a:t>
            </a:r>
            <a:endParaRPr sz="900">
              <a:latin typeface="RawsonAlt-SemiBold"/>
              <a:cs typeface="RawsonAlt-SemiBold"/>
            </a:endParaRPr>
          </a:p>
          <a:p>
            <a:pPr marL="12700" marR="467359">
              <a:lnSpc>
                <a:spcPct val="1065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Please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note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that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Kā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Huru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Manu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not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repository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all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Ngāi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Tahu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histories,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place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names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sites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significance.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1137285">
              <a:lnSpc>
                <a:spcPts val="3070"/>
              </a:lnSpc>
              <a:spcBef>
                <a:spcPts val="640"/>
              </a:spcBef>
            </a:pPr>
            <a:r>
              <a:rPr dirty="0" spc="-5"/>
              <a:t>Other</a:t>
            </a:r>
            <a:r>
              <a:rPr dirty="0" spc="-110"/>
              <a:t> </a:t>
            </a:r>
            <a:r>
              <a:rPr dirty="0" spc="-10"/>
              <a:t>sources</a:t>
            </a:r>
            <a:r>
              <a:rPr dirty="0" spc="-45"/>
              <a:t> </a:t>
            </a:r>
            <a:r>
              <a:rPr dirty="0" spc="-10"/>
              <a:t>of </a:t>
            </a:r>
            <a:r>
              <a:rPr dirty="0" spc="-625"/>
              <a:t> </a:t>
            </a:r>
            <a:r>
              <a:rPr dirty="0" spc="-10"/>
              <a:t>information </a:t>
            </a:r>
            <a:r>
              <a:rPr dirty="0" spc="-5"/>
              <a:t>on </a:t>
            </a:r>
            <a:r>
              <a:rPr dirty="0"/>
              <a:t> </a:t>
            </a:r>
            <a:r>
              <a:rPr dirty="0" spc="-10"/>
              <a:t>Ngāi</a:t>
            </a:r>
            <a:r>
              <a:rPr dirty="0" spc="-95"/>
              <a:t> </a:t>
            </a:r>
            <a:r>
              <a:rPr dirty="0" spc="-55"/>
              <a:t>Tahu</a:t>
            </a: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900" spc="-10">
                <a:latin typeface="Rawson Alt"/>
                <a:cs typeface="Rawson Alt"/>
              </a:rPr>
              <a:t>Tangata</a:t>
            </a:r>
            <a:r>
              <a:rPr dirty="0" sz="900" spc="-30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Whenua:</a:t>
            </a:r>
            <a:r>
              <a:rPr dirty="0" sz="900" spc="-3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An</a:t>
            </a:r>
            <a:r>
              <a:rPr dirty="0" sz="900" spc="-1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Illustrated</a:t>
            </a:r>
            <a:r>
              <a:rPr dirty="0" sz="900" spc="-1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History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" b="0">
                <a:latin typeface="Rawson Alt"/>
                <a:cs typeface="Rawson Alt"/>
              </a:rPr>
              <a:t>bwb.co.nz/books/tangata-whenua-illustrated-history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>
                <a:latin typeface="Rawson Alt"/>
                <a:cs typeface="Rawson Alt"/>
              </a:rPr>
              <a:t>The</a:t>
            </a:r>
            <a:r>
              <a:rPr dirty="0" sz="900" spc="-1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story</a:t>
            </a:r>
            <a:r>
              <a:rPr dirty="0" sz="900" spc="-3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of</a:t>
            </a:r>
            <a:r>
              <a:rPr dirty="0" sz="900" spc="-25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Ngāi</a:t>
            </a:r>
            <a:r>
              <a:rPr dirty="0" sz="900" spc="-40">
                <a:latin typeface="Rawson Alt"/>
                <a:cs typeface="Rawson Alt"/>
              </a:rPr>
              <a:t> </a:t>
            </a:r>
            <a:r>
              <a:rPr dirty="0" sz="900" spc="-15">
                <a:latin typeface="Rawson Alt"/>
                <a:cs typeface="Rawson Alt"/>
              </a:rPr>
              <a:t>Tahu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10" b="0">
                <a:latin typeface="Rawson Alt"/>
                <a:cs typeface="Rawson Alt"/>
              </a:rPr>
              <a:t>teara.govt.nz/en/Ngāi-tahu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525"/>
              </a:spcBef>
            </a:pPr>
            <a:r>
              <a:rPr dirty="0" sz="900" spc="-30">
                <a:latin typeface="Rawson Alt"/>
                <a:cs typeface="Rawson Alt"/>
              </a:rPr>
              <a:t>Te </a:t>
            </a:r>
            <a:r>
              <a:rPr dirty="0" sz="900" spc="-15">
                <a:latin typeface="Rawson Alt"/>
                <a:cs typeface="Rawson Alt"/>
              </a:rPr>
              <a:t>Tangi </a:t>
            </a:r>
            <a:r>
              <a:rPr dirty="0" sz="900">
                <a:latin typeface="Rawson Alt"/>
                <a:cs typeface="Rawson Alt"/>
              </a:rPr>
              <a:t>a </a:t>
            </a:r>
            <a:r>
              <a:rPr dirty="0" sz="900" spc="-15">
                <a:latin typeface="Rawson Alt"/>
                <a:cs typeface="Rawson Alt"/>
              </a:rPr>
              <a:t>Tauira </a:t>
            </a:r>
            <a:r>
              <a:rPr dirty="0" sz="900" spc="-10">
                <a:latin typeface="Rawson Alt"/>
                <a:cs typeface="Rawson Alt"/>
              </a:rPr>
              <a:t> </a:t>
            </a:r>
            <a:r>
              <a:rPr dirty="0" sz="900" spc="-10" b="0">
                <a:latin typeface="Rawson Alt"/>
                <a:cs typeface="Rawson Alt"/>
              </a:rPr>
              <a:t>es.govt.nz/repository/libraries/id:26gi9ayo517q9stt81sd/hierarchy/about-us/ </a:t>
            </a:r>
            <a:r>
              <a:rPr dirty="0" sz="900" spc="-5" b="0">
                <a:latin typeface="Rawson Alt"/>
                <a:cs typeface="Rawson Alt"/>
              </a:rPr>
              <a:t> </a:t>
            </a:r>
            <a:r>
              <a:rPr dirty="0" sz="900" spc="-10" b="0">
                <a:latin typeface="Rawson Alt"/>
                <a:cs typeface="Rawson Alt"/>
              </a:rPr>
              <a:t>plans-and-strategies/regional-plans/iwi-management-plan/documents/Te%20 </a:t>
            </a:r>
            <a:r>
              <a:rPr dirty="0" sz="900" spc="-5" b="0">
                <a:latin typeface="Rawson Alt"/>
                <a:cs typeface="Rawson Alt"/>
              </a:rPr>
              <a:t> Tangi%20a%20Tauira%20-%20The%20Cry%20of%20the%20People.pdf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Rawson Alt"/>
                <a:cs typeface="Rawson Alt"/>
              </a:rPr>
              <a:t>Collection</a:t>
            </a:r>
            <a:r>
              <a:rPr dirty="0" sz="1100" spc="-15">
                <a:latin typeface="Rawson Alt"/>
                <a:cs typeface="Rawson Alt"/>
              </a:rPr>
              <a:t> </a:t>
            </a:r>
            <a:r>
              <a:rPr dirty="0" sz="1100" spc="-5">
                <a:latin typeface="Rawson Alt"/>
                <a:cs typeface="Rawson Alt"/>
              </a:rPr>
              <a:t>of</a:t>
            </a:r>
            <a:r>
              <a:rPr dirty="0" sz="1100" spc="-20">
                <a:latin typeface="Rawson Alt"/>
                <a:cs typeface="Rawson Alt"/>
              </a:rPr>
              <a:t> </a:t>
            </a:r>
            <a:r>
              <a:rPr dirty="0" sz="1100" spc="-5">
                <a:latin typeface="Rawson Alt"/>
                <a:cs typeface="Rawson Alt"/>
              </a:rPr>
              <a:t>historical</a:t>
            </a:r>
            <a:r>
              <a:rPr dirty="0" sz="1100" spc="-10">
                <a:latin typeface="Rawson Alt"/>
                <a:cs typeface="Rawson Alt"/>
              </a:rPr>
              <a:t> research </a:t>
            </a:r>
            <a:r>
              <a:rPr dirty="0" sz="1100" spc="-5">
                <a:latin typeface="Rawson Alt"/>
                <a:cs typeface="Rawson Alt"/>
              </a:rPr>
              <a:t>material:</a:t>
            </a:r>
            <a:endParaRPr sz="11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900" spc="-5">
                <a:latin typeface="Rawson Alt"/>
                <a:cs typeface="Rawson Alt"/>
              </a:rPr>
              <a:t>N</a:t>
            </a:r>
            <a:r>
              <a:rPr dirty="0" sz="900">
                <a:latin typeface="Rawson Alt"/>
                <a:cs typeface="Rawson Alt"/>
              </a:rPr>
              <a:t>gāi</a:t>
            </a:r>
            <a:r>
              <a:rPr dirty="0" sz="900" spc="-30">
                <a:latin typeface="Rawson Alt"/>
                <a:cs typeface="Rawson Alt"/>
              </a:rPr>
              <a:t> </a:t>
            </a:r>
            <a:r>
              <a:rPr dirty="0" sz="900" spc="-60">
                <a:latin typeface="Rawson Alt"/>
                <a:cs typeface="Rawson Alt"/>
              </a:rPr>
              <a:t>T</a:t>
            </a:r>
            <a:r>
              <a:rPr dirty="0" sz="900">
                <a:latin typeface="Rawson Alt"/>
                <a:cs typeface="Rawson Alt"/>
              </a:rPr>
              <a:t>ahu</a:t>
            </a:r>
            <a:r>
              <a:rPr dirty="0" sz="900" spc="-5">
                <a:latin typeface="Rawson Alt"/>
                <a:cs typeface="Rawson Alt"/>
              </a:rPr>
              <a:t> Books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" b="0">
                <a:latin typeface="Rawson Alt"/>
                <a:cs typeface="Rawson Alt"/>
              </a:rPr>
              <a:t>Ngāitahu.maori.nz/books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spc="-10">
                <a:latin typeface="Rawson Alt"/>
                <a:cs typeface="Rawson Alt"/>
              </a:rPr>
              <a:t>Kōparapara:</a:t>
            </a:r>
            <a:r>
              <a:rPr dirty="0" sz="900" spc="-5">
                <a:latin typeface="Rawson Alt"/>
                <a:cs typeface="Rawson Alt"/>
              </a:rPr>
              <a:t> Introduction</a:t>
            </a:r>
            <a:r>
              <a:rPr dirty="0" sz="900" spc="-10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to</a:t>
            </a:r>
            <a:r>
              <a:rPr dirty="0" sz="900" spc="-10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Māori</a:t>
            </a:r>
            <a:r>
              <a:rPr dirty="0" sz="900" spc="-25">
                <a:latin typeface="Rawson Alt"/>
                <a:cs typeface="Rawson Alt"/>
              </a:rPr>
              <a:t> </a:t>
            </a:r>
            <a:r>
              <a:rPr dirty="0" sz="900" spc="-15">
                <a:latin typeface="Rawson Alt"/>
                <a:cs typeface="Rawson Alt"/>
              </a:rPr>
              <a:t>World</a:t>
            </a:r>
            <a:endParaRPr sz="900">
              <a:latin typeface="Rawson Alt"/>
              <a:cs typeface="Rawson Alt"/>
            </a:endParaRPr>
          </a:p>
          <a:p>
            <a:pPr marL="12700" marR="134620">
              <a:lnSpc>
                <a:spcPct val="111100"/>
              </a:lnSpc>
            </a:pPr>
            <a:r>
              <a:rPr dirty="0" sz="900" spc="-10" b="0">
                <a:latin typeface="Rawson Alt"/>
                <a:cs typeface="Rawson Alt"/>
              </a:rPr>
              <a:t>aucklanduniversitypress.co.nz/te-koparapara-an-introduction-to-the-maori- </a:t>
            </a:r>
            <a:r>
              <a:rPr dirty="0" sz="900" spc="-5" b="0">
                <a:latin typeface="Rawson Alt"/>
                <a:cs typeface="Rawson Alt"/>
              </a:rPr>
              <a:t> world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 spc="-10">
                <a:latin typeface="Rawson Alt"/>
                <a:cs typeface="Rawson Alt"/>
              </a:rPr>
              <a:t>University</a:t>
            </a:r>
            <a:r>
              <a:rPr dirty="0" sz="900" spc="-20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of Canterbury</a:t>
            </a:r>
            <a:r>
              <a:rPr dirty="0" sz="900" spc="-20">
                <a:latin typeface="Rawson Alt"/>
                <a:cs typeface="Rawson Alt"/>
              </a:rPr>
              <a:t> </a:t>
            </a:r>
            <a:r>
              <a:rPr dirty="0" sz="900" spc="-5">
                <a:latin typeface="Rawson Alt"/>
                <a:cs typeface="Rawson Alt"/>
              </a:rPr>
              <a:t>Ngāi</a:t>
            </a:r>
            <a:r>
              <a:rPr dirty="0" sz="900" spc="-25">
                <a:latin typeface="Rawson Alt"/>
                <a:cs typeface="Rawson Alt"/>
              </a:rPr>
              <a:t> </a:t>
            </a:r>
            <a:r>
              <a:rPr dirty="0" sz="900" spc="-15">
                <a:latin typeface="Rawson Alt"/>
                <a:cs typeface="Rawson Alt"/>
              </a:rPr>
              <a:t>Tahu</a:t>
            </a:r>
            <a:r>
              <a:rPr dirty="0" sz="900">
                <a:latin typeface="Rawson Alt"/>
                <a:cs typeface="Rawson Alt"/>
              </a:rPr>
              <a:t> </a:t>
            </a:r>
            <a:r>
              <a:rPr dirty="0" sz="900" spc="-10">
                <a:latin typeface="Rawson Alt"/>
                <a:cs typeface="Rawson Alt"/>
              </a:rPr>
              <a:t>Research</a:t>
            </a:r>
            <a:r>
              <a:rPr dirty="0" sz="900" spc="5">
                <a:latin typeface="Rawson Alt"/>
                <a:cs typeface="Rawson Alt"/>
              </a:rPr>
              <a:t> </a:t>
            </a:r>
            <a:r>
              <a:rPr dirty="0" sz="900" spc="-10">
                <a:latin typeface="Rawson Alt"/>
                <a:cs typeface="Rawson Alt"/>
              </a:rPr>
              <a:t>Centre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10" b="0">
                <a:latin typeface="Rawson Alt"/>
                <a:cs typeface="Rawson Alt"/>
              </a:rPr>
              <a:t>canterbury.ac.nz/ntrc/publications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236194"/>
            <a:ext cx="11671300" cy="6386195"/>
          </a:xfrm>
          <a:custGeom>
            <a:avLst/>
            <a:gdLst/>
            <a:ahLst/>
            <a:cxnLst/>
            <a:rect l="l" t="t" r="r" b="b"/>
            <a:pathLst>
              <a:path w="11671300" h="6386195">
                <a:moveTo>
                  <a:pt x="11670880" y="0"/>
                </a:moveTo>
                <a:lnTo>
                  <a:pt x="0" y="0"/>
                </a:lnTo>
                <a:lnTo>
                  <a:pt x="0" y="6385610"/>
                </a:lnTo>
                <a:lnTo>
                  <a:pt x="11670880" y="6385610"/>
                </a:lnTo>
                <a:lnTo>
                  <a:pt x="1167088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500" y="519357"/>
            <a:ext cx="18827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231F20"/>
                </a:solidFill>
              </a:rPr>
              <a:t>R</a:t>
            </a:r>
            <a:r>
              <a:rPr dirty="0" sz="3000">
                <a:solidFill>
                  <a:srgbClr val="231F20"/>
                </a:solidFill>
              </a:rPr>
              <a:t>e</a:t>
            </a:r>
            <a:r>
              <a:rPr dirty="0" sz="3000" spc="-30">
                <a:solidFill>
                  <a:srgbClr val="231F20"/>
                </a:solidFill>
              </a:rPr>
              <a:t>f</a:t>
            </a:r>
            <a:r>
              <a:rPr dirty="0" sz="3000">
                <a:solidFill>
                  <a:srgbClr val="231F20"/>
                </a:solidFill>
              </a:rPr>
              <a:t>e</a:t>
            </a:r>
            <a:r>
              <a:rPr dirty="0" sz="3000" spc="-40">
                <a:solidFill>
                  <a:srgbClr val="231F20"/>
                </a:solidFill>
              </a:rPr>
              <a:t>r</a:t>
            </a:r>
            <a:r>
              <a:rPr dirty="0" sz="3000">
                <a:solidFill>
                  <a:srgbClr val="231F20"/>
                </a:solidFill>
              </a:rPr>
              <a:t>en</a:t>
            </a:r>
            <a:r>
              <a:rPr dirty="0" sz="3000" spc="-15">
                <a:solidFill>
                  <a:srgbClr val="231F20"/>
                </a:solidFill>
              </a:rPr>
              <a:t>c</a:t>
            </a:r>
            <a:r>
              <a:rPr dirty="0" sz="3000">
                <a:solidFill>
                  <a:srgbClr val="231F20"/>
                </a:solidFill>
              </a:rPr>
              <a:t>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3500" y="1203596"/>
            <a:ext cx="2591435" cy="406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Alt-ExtraBold"/>
                <a:cs typeface="RawsonAlt-ExtraBold"/>
              </a:rPr>
              <a:t>These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 references</a:t>
            </a:r>
            <a:r>
              <a:rPr dirty="0" sz="600" spc="-15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were</a:t>
            </a:r>
            <a:r>
              <a:rPr dirty="0" sz="60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used</a:t>
            </a:r>
            <a:r>
              <a:rPr dirty="0" sz="600" spc="-1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throughout </a:t>
            </a:r>
            <a:r>
              <a:rPr dirty="0" sz="600" b="1">
                <a:solidFill>
                  <a:srgbClr val="231F20"/>
                </a:solidFill>
                <a:latin typeface="RawsonAlt-ExtraBold"/>
                <a:cs typeface="RawsonAlt-ExtraBold"/>
              </a:rPr>
              <a:t>the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 creation</a:t>
            </a:r>
            <a:r>
              <a:rPr dirty="0" sz="60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of</a:t>
            </a:r>
            <a:r>
              <a:rPr dirty="0" sz="600" spc="-10" b="1">
                <a:solidFill>
                  <a:srgbClr val="231F20"/>
                </a:solidFill>
                <a:latin typeface="RawsonAlt-ExtraBold"/>
                <a:cs typeface="RawsonAlt-ExtraBold"/>
              </a:rPr>
              <a:t> </a:t>
            </a:r>
            <a:r>
              <a:rPr dirty="0" sz="600" b="1">
                <a:solidFill>
                  <a:srgbClr val="231F20"/>
                </a:solidFill>
                <a:latin typeface="RawsonAlt-ExtraBold"/>
                <a:cs typeface="RawsonAlt-ExtraBold"/>
              </a:rPr>
              <a:t>this</a:t>
            </a:r>
            <a:r>
              <a:rPr dirty="0" sz="600" spc="-5" b="1">
                <a:solidFill>
                  <a:srgbClr val="231F20"/>
                </a:solidFill>
                <a:latin typeface="RawsonAlt-ExtraBold"/>
                <a:cs typeface="RawsonAlt-ExtraBold"/>
              </a:rPr>
              <a:t> document.</a:t>
            </a:r>
            <a:endParaRPr sz="600">
              <a:latin typeface="RawsonAlt-ExtraBold"/>
              <a:cs typeface="RawsonAlt-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RawsonAlt-ExtraBold"/>
              <a:cs typeface="RawsonAlt-ExtraBold"/>
            </a:endParaRPr>
          </a:p>
          <a:p>
            <a:pPr marL="12700" marR="116205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(2014).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Use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Change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Region: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Use Change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– Indigenous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Vegetation.</a:t>
            </a:r>
            <a:endParaRPr sz="600">
              <a:latin typeface="Proxima Nova"/>
              <a:cs typeface="Proxima Nova"/>
            </a:endParaRPr>
          </a:p>
          <a:p>
            <a:pPr marL="12700" marR="82550">
              <a:lnSpc>
                <a:spcPct val="100000"/>
              </a:lnSpc>
              <a:spcBef>
                <a:spcPts val="570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doc.govt.nz/parks-and-recreation/things-to-do/hunting/where-to-hunt/fiord-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land/fiordland-hunting/where-to-hunt/waitutu-forest/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nzgeo.com/stories/a-walk-in-the-waitutu-forest/</a:t>
            </a:r>
            <a:endParaRPr sz="600">
              <a:latin typeface="Proxima Nova"/>
              <a:cs typeface="Proxima Nova"/>
            </a:endParaRPr>
          </a:p>
          <a:p>
            <a:pPr marL="12700" marR="108585">
              <a:lnSpc>
                <a:spcPct val="100000"/>
              </a:lnSpc>
              <a:spcBef>
                <a:spcPts val="565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Rūnanga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ahu. (1997).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Whakataunga Celebrating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</a:t>
            </a: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K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erēme -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Tahu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Claim: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Who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are.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Ngāitahu.iwi.nz/Ngāi-tahu/who-we-are/</a:t>
            </a:r>
            <a:endParaRPr sz="600">
              <a:latin typeface="Proxima Nova"/>
              <a:cs typeface="Proxima Nova"/>
            </a:endParaRPr>
          </a:p>
          <a:p>
            <a:pPr marL="12700" marR="398780">
              <a:lnSpc>
                <a:spcPct val="178700"/>
              </a:lnSpc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Tahu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Farming.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(n.d).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Tangata.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Ngāitahufarming.co.nz/people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Bill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Dacker,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–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Story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p.45</a:t>
            </a:r>
            <a:endParaRPr sz="600">
              <a:latin typeface="Proxima Nova"/>
              <a:cs typeface="Proxima Nova"/>
            </a:endParaRPr>
          </a:p>
          <a:p>
            <a:pPr marL="12700" marR="53975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David Grant, ‘Southland region - Early settlement</a:t>
            </a:r>
            <a:r>
              <a:rPr dirty="0" sz="600" spc="-50">
                <a:solidFill>
                  <a:srgbClr val="231F20"/>
                </a:solidFill>
                <a:latin typeface="Proxima Nova"/>
                <a:cs typeface="Proxima Nova"/>
              </a:rPr>
              <a:t>’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Ara - the Encyclopedia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 New Zealand.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TeAra.govt.nz/en/southland-region/page-5</a:t>
            </a:r>
            <a:endParaRPr sz="600">
              <a:latin typeface="Proxima Nova"/>
              <a:cs typeface="Proxima Nova"/>
            </a:endParaRPr>
          </a:p>
          <a:p>
            <a:pPr marL="12700" marR="24765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Jock Phillips, ‘Sealing - The rise and fall of sealing</a:t>
            </a:r>
            <a:r>
              <a:rPr dirty="0" sz="600" spc="-50">
                <a:solidFill>
                  <a:srgbClr val="231F20"/>
                </a:solidFill>
                <a:latin typeface="Proxima Nova"/>
                <a:cs typeface="Proxima Nova"/>
              </a:rPr>
              <a:t>’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Ara - the Encyclopedia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Zealand.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TeAra.govt.nz/en/sealing/page-1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J.M.R.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Owens.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Oxford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History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 NZ,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Edition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ed.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Geoffrey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Rice,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p.31</a:t>
            </a:r>
            <a:endParaRPr sz="600">
              <a:latin typeface="Proxima Nova"/>
              <a:cs typeface="Proxima Nova"/>
            </a:endParaRPr>
          </a:p>
          <a:p>
            <a:pPr marL="12700" marR="240665">
              <a:lnSpc>
                <a:spcPct val="100000"/>
              </a:lnSpc>
              <a:spcBef>
                <a:spcPts val="565"/>
              </a:spcBef>
            </a:pP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Tom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Brooking, Milestones: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Turning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Points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 New Zealand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History,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2nd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Edition,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p.38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Bluff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History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Group.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(2007).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Seal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hunters 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Bluff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History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Group.</a:t>
            </a:r>
            <a:endParaRPr sz="600">
              <a:latin typeface="Proxima Nova"/>
              <a:cs typeface="Proxima Nova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Nancy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Swarbrick,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‘Flax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 flax working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- 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early flax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trade’,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Proxima Nova"/>
                <a:cs typeface="Proxima Nova"/>
              </a:rPr>
              <a:t>Te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Ara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- the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Encyclopedia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TeAra.govt.nz/en/flax-and-flax-working/page-3</a:t>
            </a:r>
            <a:endParaRPr sz="600">
              <a:latin typeface="Proxima Nova"/>
              <a:cs typeface="Proxima Nova"/>
            </a:endParaRPr>
          </a:p>
          <a:p>
            <a:pPr marL="12700" marR="247015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John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Hall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Jones,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p.60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teara.govt.nz/en/whaling/page-2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Bill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Dacker,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p.50</a:t>
            </a:r>
            <a:endParaRPr sz="600">
              <a:latin typeface="Proxima Nova"/>
              <a:cs typeface="Proxima Nova"/>
            </a:endParaRPr>
          </a:p>
          <a:p>
            <a:pPr marL="12700" marR="104775">
              <a:lnSpc>
                <a:spcPct val="178700"/>
              </a:lnSpc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M.R.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Owens,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Oxford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History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NZ,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Edition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ed.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Geoffrey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Rice. p.33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Margaret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Trotter,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p.193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Rūnanga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ahu. (1997).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Whakataunga Celebrating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</a:t>
            </a:r>
            <a:endParaRPr sz="600">
              <a:latin typeface="Proxima Nova"/>
              <a:cs typeface="Proxima Nova"/>
            </a:endParaRPr>
          </a:p>
          <a:p>
            <a:pPr marL="12700" marR="143510">
              <a:lnSpc>
                <a:spcPct val="100000"/>
              </a:lnSpc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Kerēme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-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 Tahu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Claim,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Introduction.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Ngāitahu.iwi.nz/Ngāi-tahu/te-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whakataunga-celebrating-te-kereme-the-Ngāi-tahu-claim/</a:t>
            </a:r>
            <a:endParaRPr sz="600">
              <a:latin typeface="Proxima Nova"/>
              <a:cs typeface="Proxima Nova"/>
            </a:endParaRPr>
          </a:p>
          <a:p>
            <a:pPr marL="12700" marR="42545">
              <a:lnSpc>
                <a:spcPct val="100000"/>
              </a:lnSpc>
              <a:spcBef>
                <a:spcPts val="565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Rūnanga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ahu. (1997). The Settlement: Claim Histor</a:t>
            </a:r>
            <a:r>
              <a:rPr dirty="0" sz="600" spc="-35">
                <a:solidFill>
                  <a:srgbClr val="231F20"/>
                </a:solidFill>
                <a:latin typeface="Proxima Nova"/>
                <a:cs typeface="Proxima Nova"/>
              </a:rPr>
              <a:t>y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. Ngāitahu.iwi.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nz/Ngāi-tahu/the-settlement/claim-history/</a:t>
            </a:r>
            <a:endParaRPr sz="600">
              <a:latin typeface="Proxima Nova"/>
              <a:cs typeface="Proxima No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3687" y="1203749"/>
            <a:ext cx="2578735" cy="452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Wynyard, Matthew. 2019.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“‘Not One More Bloody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Acre’: Land Restitution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Treaty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Waitangi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Settlement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Process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Zealand”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Land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8,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no.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11: 162.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doi.org/10.3390/land8110162</a:t>
            </a:r>
            <a:endParaRPr sz="600">
              <a:latin typeface="Proxima Nova"/>
              <a:cs typeface="Proxima Nova"/>
            </a:endParaRPr>
          </a:p>
          <a:p>
            <a:pPr marL="12700" marR="21082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(2021).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Problem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with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our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waterandland.es.govt.nz/about/the-problem-with-our-water</a:t>
            </a:r>
            <a:endParaRPr sz="600">
              <a:latin typeface="Proxima Nova"/>
              <a:cs typeface="Proxima Nova"/>
            </a:endParaRPr>
          </a:p>
          <a:p>
            <a:pPr marL="12700" marR="126364">
              <a:lnSpc>
                <a:spcPct val="100000"/>
              </a:lnSpc>
              <a:spcBef>
                <a:spcPts val="570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Roger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G.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Kellaway.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(1970). The Changing Agricultural Geography of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1878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–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1940.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ir.canterbury.ac.nz/bitstream/handle/10092/14416/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Kellaway_1970_thesis.pdf?sequence=1</a:t>
            </a:r>
            <a:endParaRPr sz="600">
              <a:latin typeface="Proxima Nova"/>
              <a:cs typeface="Proxima Nova"/>
            </a:endParaRPr>
          </a:p>
          <a:p>
            <a:pPr marL="12700" marR="121285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Erik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Olssen,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Story,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p.75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&amp;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Cathy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Macfie,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 The Southland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p.172.</a:t>
            </a:r>
            <a:endParaRPr sz="600">
              <a:latin typeface="Proxima Nova"/>
              <a:cs typeface="Proxima Nova"/>
            </a:endParaRPr>
          </a:p>
          <a:p>
            <a:pPr marL="12700" marR="29845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discover.stqry.com/v/takitimu-heritage-trails/38962fa89e25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5a3ffe3b45958e0eb7ad);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discover.stqry.com/v/Round-Hill/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s/00f5ceb4ab21de1421f1d2128830b73c);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nzhistory.govt.nz/keyword/waikaka</a:t>
            </a:r>
            <a:endParaRPr sz="600">
              <a:latin typeface="Proxima Nova"/>
              <a:cs typeface="Proxima Nova"/>
            </a:endParaRPr>
          </a:p>
          <a:p>
            <a:pPr marL="12700" marR="2794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John Cutt, Murihiku: The Southland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 2006,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p.152;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Cathy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Macfie,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Murihiku: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published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2006,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p.169.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paperspast.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natlibgovt.nz/newspapers/ST18820120.2.10?end_date=31-12-1882&amp;items_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per_page=10&amp;phrase=2&amp;query=Edendale+Dairy+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Factory&amp;snippet=true&amp;sort_by=byDA&amp;start_date=01-01-1881&amp;title=ME%2cST</a:t>
            </a:r>
            <a:endParaRPr sz="600">
              <a:latin typeface="Proxima Nova"/>
              <a:cs typeface="Proxima Nova"/>
            </a:endParaRPr>
          </a:p>
          <a:p>
            <a:pPr marL="12700" marR="18542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paperspast.natlib.govt.nz/newspapersST18830307.2.7?end_date=31-12-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1883&amp;items_per_page=10&amp;page=6&amp;query=opawa&amp;snippet=true&amp;sort_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by=byDA&amp;start_date=01-01-1883&amp;title=ST</a:t>
            </a:r>
            <a:r>
              <a:rPr dirty="0" sz="600" spc="3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https://paperspast.natlib.govt.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nz/newspapers/ST18830530.2.3.3?end_date=31-12-1883&amp;items_per_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page=10&amp;page=18&amp;query=opawa&amp;snippet=true&amp;sort_by=byDA&amp;start_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date=01-01-1883&amp;title=ST</a:t>
            </a:r>
            <a:endParaRPr sz="600">
              <a:latin typeface="Proxima Nova"/>
              <a:cs typeface="Proxima Nova"/>
            </a:endParaRPr>
          </a:p>
          <a:p>
            <a:pPr marL="12700" marR="104139">
              <a:lnSpc>
                <a:spcPct val="100000"/>
              </a:lnSpc>
              <a:spcBef>
                <a:spcPts val="570"/>
              </a:spcBef>
            </a:pP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Tom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Brooking, Milestones: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Turning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Points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 New Zealand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History,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2nd ed,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p.93</a:t>
            </a:r>
            <a:endParaRPr sz="600">
              <a:latin typeface="Proxima Nova"/>
              <a:cs typeface="Proxima Nova"/>
            </a:endParaRPr>
          </a:p>
          <a:p>
            <a:pPr marL="12700" marR="92075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Robertson,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Hugh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Loss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wetlands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since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1990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Zealand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Journal of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Ecology,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43(1).</a:t>
            </a:r>
            <a:endParaRPr sz="600">
              <a:latin typeface="Proxima Nova"/>
              <a:cs typeface="Proxima Nov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Wynyard, Matthew. 2019.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“‘Not One More Bloody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Acre’: Land Restitution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Treaty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Waitangi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Settlement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Process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Zealand”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Land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8,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no.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11: 162.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doi.org/10.3390/land8110162</a:t>
            </a:r>
            <a:endParaRPr sz="600">
              <a:latin typeface="Proxima Nova"/>
              <a:cs typeface="Proxima Nova"/>
            </a:endParaRPr>
          </a:p>
          <a:p>
            <a:pPr marL="12700" marR="29845">
              <a:lnSpc>
                <a:spcPct val="100000"/>
              </a:lnSpc>
              <a:spcBef>
                <a:spcPts val="570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Rūnanga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ahu. (1997). The Settlement: Claim Histor</a:t>
            </a:r>
            <a:r>
              <a:rPr dirty="0" sz="600" spc="-35">
                <a:solidFill>
                  <a:srgbClr val="231F20"/>
                </a:solidFill>
                <a:latin typeface="Proxima Nova"/>
                <a:cs typeface="Proxima Nova"/>
              </a:rPr>
              <a:t>y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. Ngāitahu.iwi.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nz/Ngāi-tahu/the-settlement/claim-history/</a:t>
            </a:r>
            <a:endParaRPr sz="600">
              <a:latin typeface="Proxima Nova"/>
              <a:cs typeface="Proxima Nova"/>
            </a:endParaRPr>
          </a:p>
          <a:p>
            <a:pPr marL="12700" marR="126364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Roger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G.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Kellaway.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(1970). The Changing Agricultural Geography of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1878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–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1940.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ir.canterbury.ac.nz/bitstream/handle/10092/14416/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Kellaway_1970_thesis.pdf?sequence=1</a:t>
            </a:r>
            <a:endParaRPr sz="600">
              <a:latin typeface="Proxima Nova"/>
              <a:cs typeface="Proxima Nova"/>
            </a:endParaRPr>
          </a:p>
          <a:p>
            <a:pPr marL="12700" marR="44704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Progress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League.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(1978).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survey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(Rev.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ed..).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Progress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League.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stats.govt.nz/indicators/livestock-numbers</a:t>
            </a:r>
            <a:endParaRPr sz="600">
              <a:latin typeface="Proxima Nova"/>
              <a:cs typeface="Proxima Nov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8400" y="1203901"/>
            <a:ext cx="2642870" cy="478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249554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(2021).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Problem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with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our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waterandland.es.govt.nz/about/the-problem-with-our-water</a:t>
            </a:r>
            <a:endParaRPr sz="600">
              <a:latin typeface="Proxima Nova"/>
              <a:cs typeface="Proxima Nova"/>
            </a:endParaRPr>
          </a:p>
          <a:p>
            <a:pPr marL="38100" marR="13081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Robertson,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Hugh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Loss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wetlands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since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1990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in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Zealand Journal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of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Ecology,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43</a:t>
            </a:r>
            <a:r>
              <a:rPr dirty="0" baseline="31746" sz="525" spc="-7">
                <a:solidFill>
                  <a:srgbClr val="231F20"/>
                </a:solidFill>
                <a:latin typeface="Proxima Nova"/>
                <a:cs typeface="Proxima Nova"/>
              </a:rPr>
              <a:t>1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.</a:t>
            </a:r>
            <a:endParaRPr sz="600">
              <a:latin typeface="Proxima Nova"/>
              <a:cs typeface="Proxima Nova"/>
            </a:endParaRPr>
          </a:p>
          <a:p>
            <a:pPr marL="38100" marR="363220">
              <a:lnSpc>
                <a:spcPct val="100000"/>
              </a:lnSpc>
              <a:spcBef>
                <a:spcPts val="565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Whakataunga - Celebrating the Claim -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Rūnanga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ahu.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Ngāitahu.iwi.nz</a:t>
            </a:r>
            <a:endParaRPr sz="600">
              <a:latin typeface="Proxima Nova"/>
              <a:cs typeface="Proxima Nova"/>
            </a:endParaRPr>
          </a:p>
          <a:p>
            <a:pPr marL="38100" marR="281940">
              <a:lnSpc>
                <a:spcPct val="100000"/>
              </a:lnSpc>
              <a:spcBef>
                <a:spcPts val="565"/>
              </a:spcBef>
            </a:pP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Ledgard G.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(2013).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Land Use Change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in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the Southland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Region.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Environment Southland.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es.govt.nz/repository/libraries/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id:26gi9ayo517q9stt81sd/hierarchy/environment/science/science-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summary-reports/land_use_change_in_the_southland_region.pdf</a:t>
            </a:r>
            <a:endParaRPr sz="600">
              <a:latin typeface="Proxima Nova"/>
              <a:cs typeface="Proxima Nova"/>
            </a:endParaRPr>
          </a:p>
          <a:p>
            <a:pPr marL="38100" marR="147955">
              <a:lnSpc>
                <a:spcPct val="100000"/>
              </a:lnSpc>
              <a:spcBef>
                <a:spcPts val="570"/>
              </a:spcBef>
            </a:pP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problem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with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our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water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-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Water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and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Land.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es.govt.nz</a:t>
            </a:r>
            <a:endParaRPr sz="600">
              <a:latin typeface="Proxima Nova"/>
              <a:cs typeface="Proxima Nova"/>
            </a:endParaRPr>
          </a:p>
          <a:p>
            <a:pPr marL="38100" marR="114300">
              <a:lnSpc>
                <a:spcPct val="178700"/>
              </a:lnSpc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dairynz.co.nz/media/5794073/nz-dairy-statistics-2019-20-dnz.pdf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rnz.co.nz/news/rural/2374/southland-grain-growers-beat-own-world-record</a:t>
            </a:r>
            <a:endParaRPr sz="600">
              <a:latin typeface="Proxima Nova"/>
              <a:cs typeface="Proxima Nova"/>
            </a:endParaRPr>
          </a:p>
          <a:p>
            <a:pPr marL="38100" marR="11811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Opinion: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What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the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regenerative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farming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debate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needs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now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-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NZ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Herald;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Dr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Jacqueline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Rowarth: Regenerative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agriculture -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context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is everything - NZ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Herald</a:t>
            </a:r>
            <a:endParaRPr sz="600">
              <a:latin typeface="Proxima Nova"/>
              <a:cs typeface="Proxima Nova"/>
            </a:endParaRPr>
          </a:p>
          <a:p>
            <a:pPr marL="38100" marR="345440">
              <a:lnSpc>
                <a:spcPct val="100000"/>
              </a:lnSpc>
              <a:spcBef>
                <a:spcPts val="570"/>
              </a:spcBef>
            </a:pP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Runanga O Ngāi </a:t>
            </a:r>
            <a:r>
              <a:rPr dirty="0" sz="600" spc="-6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ahu (undated) “Freshwater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P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olicy” available on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Ngāitahu.iwi.nz</a:t>
            </a:r>
            <a:endParaRPr sz="600">
              <a:latin typeface="Proxima Nova"/>
              <a:cs typeface="Proxima Nova"/>
            </a:endParaRPr>
          </a:p>
          <a:p>
            <a:pPr marL="38100" marR="150495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doc.govt.nz/about-us/statutory-and-advisory-bodies/nz-conservation-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authority/publications/protecting-new-zealands-rivers/02-state-of-our-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rivers/maori-values/#:~:text=For%20M%C4%81ori%2C%20water%20is%20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the,role%20in%20tribal%20creation%20stories.</a:t>
            </a:r>
            <a:endParaRPr sz="600">
              <a:latin typeface="Proxima Nova"/>
              <a:cs typeface="Proxima Nova"/>
            </a:endParaRPr>
          </a:p>
          <a:p>
            <a:pPr marL="38100" marR="7366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David Grant, ‘Southland region - Farming: 1950s to present day</a:t>
            </a:r>
            <a:r>
              <a:rPr dirty="0" sz="600" spc="-50">
                <a:solidFill>
                  <a:srgbClr val="231F20"/>
                </a:solidFill>
                <a:latin typeface="Proxima Nova"/>
                <a:cs typeface="Proxima Nova"/>
              </a:rPr>
              <a:t>’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 </a:t>
            </a:r>
            <a:r>
              <a:rPr dirty="0" sz="600" spc="-70">
                <a:solidFill>
                  <a:srgbClr val="231F20"/>
                </a:solidFill>
                <a:latin typeface="Proxima Nova"/>
                <a:cs typeface="Proxima Nova"/>
              </a:rPr>
              <a:t>T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 Ara - the 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Encyclopedia of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New Zealand,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TeAra.govt.nz/en/southland-region/page-8</a:t>
            </a:r>
            <a:endParaRPr sz="600">
              <a:latin typeface="Proxima Nova"/>
              <a:cs typeface="Proxima Nova"/>
            </a:endParaRPr>
          </a:p>
          <a:p>
            <a:pPr marL="38100" marR="125095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R.M. Monaghan,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R.J.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Wilcock, L.C. Smith, B.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Tikkisetty,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B.S. Thorrold,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D.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Costall. (2007). Linkages between land management activities and water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quality in an intensively farmed catchment in southern New Zealand.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Agriculture,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Ecosystems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&amp; Environment.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Volume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118,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Issues 1–4,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pages 211-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222.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doi.org/10.1016/j.agee.2006.05.016.</a:t>
            </a:r>
            <a:endParaRPr sz="600">
              <a:latin typeface="Proxima Nova"/>
              <a:cs typeface="Proxima Nova"/>
            </a:endParaRPr>
          </a:p>
          <a:p>
            <a:pPr marL="38100" marR="4445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 Southland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 (2021). Essential Freshwater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Package,</a:t>
            </a:r>
            <a:r>
              <a:rPr dirty="0" sz="600" spc="6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Estuaries.</a:t>
            </a:r>
            <a:r>
              <a:rPr dirty="0" sz="600" spc="7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  <a:hlinkClick r:id="rId2"/>
              </a:rPr>
              <a:t>www.es.govt.nz/environment/water/essential-freshwater-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package</a:t>
            </a:r>
            <a:endParaRPr sz="600">
              <a:latin typeface="Proxima Nova"/>
              <a:cs typeface="Proxima Nova"/>
            </a:endParaRPr>
          </a:p>
          <a:p>
            <a:pPr marL="38100" marR="40005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Zeldis.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J,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Measures.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Stevens.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L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Matheson.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F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Dudley.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B.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Remediation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options for Southland Estuaries.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NIWA.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contentapi.datacomsphere.com.au/v1/h%3Aes/repository/libraries/</a:t>
            </a:r>
            <a:endParaRPr sz="600">
              <a:latin typeface="Proxima Nova"/>
              <a:cs typeface="Proxima Nova"/>
            </a:endParaRPr>
          </a:p>
          <a:p>
            <a:pPr marL="38100" marR="30480">
              <a:lnSpc>
                <a:spcPct val="100000"/>
              </a:lnSpc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id:26gi9ayo517q9stt81sd/hierarchy/document-library/reports/science-reports/ 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Remediation%20Options%20for%20Southland%20Estuaries%202019.pdf</a:t>
            </a:r>
            <a:endParaRPr sz="600">
              <a:latin typeface="Proxima Nova"/>
              <a:cs typeface="Proxima Nova"/>
            </a:endParaRPr>
          </a:p>
          <a:p>
            <a:pPr marL="38100" marR="208915">
              <a:lnSpc>
                <a:spcPct val="100000"/>
              </a:lnSpc>
              <a:spcBef>
                <a:spcPts val="565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Land,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Aotearoa.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Waituna Lagoon.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Environment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</a:t>
            </a:r>
            <a:r>
              <a:rPr dirty="0" sz="600" spc="3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 spc="3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3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lawa.org.nz/explore-data/southland-region/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lakes/waituna-lagoon/</a:t>
            </a:r>
            <a:endParaRPr sz="600">
              <a:latin typeface="Proxima Nova"/>
              <a:cs typeface="Proxima Nov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3911" y="1203704"/>
            <a:ext cx="2576830" cy="314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700">
              <a:lnSpc>
                <a:spcPct val="100000"/>
              </a:lnSpc>
              <a:spcBef>
                <a:spcPts val="100"/>
              </a:spcBef>
            </a:pPr>
            <a:r>
              <a:rPr dirty="0" sz="600" spc="-20">
                <a:solidFill>
                  <a:srgbClr val="231F20"/>
                </a:solidFill>
                <a:latin typeface="Proxima Nova"/>
                <a:cs typeface="Proxima Nova"/>
              </a:rPr>
              <a:t>Rekker,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J.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Wilson,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S.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(2016).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Waituna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Catchment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Quality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Review.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waituna.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org.nz/repository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libraries/id:1ytnyjmap17q9s20wg7s/hierarchy/Waituna%20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resources/Catchment%20management</a:t>
            </a:r>
            <a:endParaRPr sz="600">
              <a:latin typeface="Proxima Nova"/>
              <a:cs typeface="Proxima Nova"/>
            </a:endParaRPr>
          </a:p>
          <a:p>
            <a:pPr marL="12700" marR="5080">
              <a:lnSpc>
                <a:spcPct val="100000"/>
              </a:lnSpc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/2016%2005%20Rekker%20Waituna%20Catchment%20Water%20Quality%20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Review.pdf</a:t>
            </a:r>
            <a:endParaRPr sz="600">
              <a:latin typeface="Proxima Nova"/>
              <a:cs typeface="Proxima Nova"/>
            </a:endParaRPr>
          </a:p>
          <a:p>
            <a:pPr marL="12700" marR="1738630">
              <a:lnSpc>
                <a:spcPct val="178700"/>
              </a:lnSpc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kahurumanu.co.nz/atlas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Waiau</a:t>
            </a: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River</a:t>
            </a: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Care</a:t>
            </a:r>
            <a:r>
              <a:rPr dirty="0" sz="600" spc="-2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Group,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legislation.govt.nz/act/public/1998/0097/latest/DLM431302.html</a:t>
            </a:r>
            <a:endParaRPr sz="600">
              <a:latin typeface="Proxima Nova"/>
              <a:cs typeface="Proxima Nova"/>
            </a:endParaRPr>
          </a:p>
          <a:p>
            <a:pPr marL="12700" marR="186690">
              <a:lnSpc>
                <a:spcPct val="100000"/>
              </a:lnSpc>
              <a:spcBef>
                <a:spcPts val="570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Land,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Waiau.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lawa.org.nz/explore-data/southland-region/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lakes/waituna-lagoon/waterandland.es.govt.nz/repository/libraries/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id:1tkqd22dp17q9stkk8gh/hierarchy/PWL%20documents/Regional%20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Forum%20documents/Workshop%20three%20-%20Te%20Anau/2%20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Waiau%20Values%20Snapshot_Final.pdf</a:t>
            </a:r>
            <a:endParaRPr sz="600">
              <a:latin typeface="Proxima Nova"/>
              <a:cs typeface="Proxima Nova"/>
            </a:endParaRPr>
          </a:p>
          <a:p>
            <a:pPr marL="12700" marR="14604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Waiau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Catchment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Values.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waterandland.es.govt.nz/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repository/libraries/id:1tkqd22dp17q9stkk8gh/hierarchy/PWL%20documents/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Regional%20Forum%20documents/Workshop%20three%20-%20Te%20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Anau/2%20Waiau%20Values%20Snapshot_Final.pdf</a:t>
            </a:r>
            <a:endParaRPr sz="600">
              <a:latin typeface="Proxima Nova"/>
              <a:cs typeface="Proxima Nova"/>
            </a:endParaRPr>
          </a:p>
          <a:p>
            <a:pPr marL="12700" marR="14604">
              <a:lnSpc>
                <a:spcPct val="100000"/>
              </a:lnSpc>
              <a:spcBef>
                <a:spcPts val="565"/>
              </a:spcBef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and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(2019).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Waiau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Catchment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Values.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waterandland.es.govt.nz/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repository/libraries/id:1tkqd22dp17q9stkk8gh/hierarchy/PWL%20documents/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Regional%20Forum%20documents/Workshop%20three%20-%20Te%20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Anau/2%20Waiau%20Values%20Snapshot_Final.pdf</a:t>
            </a:r>
            <a:endParaRPr sz="600">
              <a:latin typeface="Proxima Nova"/>
              <a:cs typeface="Proxima Nova"/>
            </a:endParaRPr>
          </a:p>
          <a:p>
            <a:pPr marL="12700" marR="427355">
              <a:lnSpc>
                <a:spcPct val="178700"/>
              </a:lnSpc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Bill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Dackers.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legislation.govt.nz/act/public/1998/0097/latest/DLM430875.html</a:t>
            </a:r>
            <a:endParaRPr sz="600">
              <a:latin typeface="Proxima Nova"/>
              <a:cs typeface="Proxima Nova"/>
            </a:endParaRPr>
          </a:p>
          <a:p>
            <a:pPr marL="12700" marR="118745">
              <a:lnSpc>
                <a:spcPct val="100000"/>
              </a:lnSpc>
              <a:spcBef>
                <a:spcPts val="570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Land,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 Water,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Aotearoa. (2019). Mataura. Environment Southland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 spc="3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Council.</a:t>
            </a:r>
            <a:r>
              <a:rPr dirty="0" sz="600" spc="3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  <a:hlinkClick r:id="rId3"/>
              </a:rPr>
              <a:t>www.lawa.org.nz/explore-data/southland-region/lakes/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waituna-lagoon/</a:t>
            </a:r>
            <a:endParaRPr sz="600">
              <a:latin typeface="Proxima Nova"/>
              <a:cs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236194"/>
            <a:ext cx="11671300" cy="6386195"/>
          </a:xfrm>
          <a:custGeom>
            <a:avLst/>
            <a:gdLst/>
            <a:ahLst/>
            <a:cxnLst/>
            <a:rect l="l" t="t" r="r" b="b"/>
            <a:pathLst>
              <a:path w="11671300" h="6386195">
                <a:moveTo>
                  <a:pt x="11670880" y="0"/>
                </a:moveTo>
                <a:lnTo>
                  <a:pt x="0" y="0"/>
                </a:lnTo>
                <a:lnTo>
                  <a:pt x="0" y="6385610"/>
                </a:lnTo>
                <a:lnTo>
                  <a:pt x="11670880" y="6385610"/>
                </a:lnTo>
                <a:lnTo>
                  <a:pt x="1167088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99" y="514069"/>
            <a:ext cx="28124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">
                <a:solidFill>
                  <a:srgbClr val="231F20"/>
                </a:solidFill>
              </a:rPr>
              <a:t>References</a:t>
            </a:r>
            <a:r>
              <a:rPr dirty="0" sz="3000" spc="-60">
                <a:solidFill>
                  <a:srgbClr val="231F20"/>
                </a:solidFill>
              </a:rPr>
              <a:t> </a:t>
            </a:r>
            <a:r>
              <a:rPr dirty="0" sz="3000" spc="-10">
                <a:solidFill>
                  <a:srgbClr val="231F20"/>
                </a:solidFill>
              </a:rPr>
              <a:t>cont.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1899" y="1138909"/>
            <a:ext cx="3568065" cy="290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Hughes,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B., Harris,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S., &amp; Brown,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30">
                <a:solidFill>
                  <a:srgbClr val="231F20"/>
                </a:solidFill>
                <a:latin typeface="Proxima Nova"/>
                <a:cs typeface="Proxima Nova"/>
              </a:rPr>
              <a:t>P.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(2011).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Mataura Catchment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Strategic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Water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Study.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 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Southland.</a:t>
            </a:r>
            <a:r>
              <a:rPr dirty="0" sz="600" spc="1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es.govt.nz/repository/libraries/id:26gi9ayo517q9stt81sd/hierarchy/about-us/plans-and-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strategies/strategies/mataura-catchment-strategic-water-study/documents/mataura_catchment_strategic_  water_study2.pdf</a:t>
            </a:r>
            <a:endParaRPr sz="600">
              <a:latin typeface="Proxima Nova"/>
              <a:cs typeface="Proxima Nova"/>
            </a:endParaRPr>
          </a:p>
          <a:p>
            <a:pPr marL="12700" marR="90805">
              <a:lnSpc>
                <a:spcPct val="100000"/>
              </a:lnSpc>
              <a:spcBef>
                <a:spcPts val="565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Aotearoa. (2019). Mataura. Environment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Council.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lawa.org.nz/ </a:t>
            </a:r>
            <a:r>
              <a:rPr dirty="0" sz="600" spc="-13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explore-data/southland-region/lakes/waituna-lagoon/</a:t>
            </a:r>
            <a:endParaRPr sz="600">
              <a:latin typeface="Proxima Nova"/>
              <a:cs typeface="Proxima Nova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Ministry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for the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Environment. (2007).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 New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Zealand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2007,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Chapter 10: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Freshwater.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mfe.govt.nz/ </a:t>
            </a:r>
            <a:r>
              <a:rPr dirty="0" sz="600" spc="-14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publications/environmental-reporting/environment-new-zealand-2007-chapter-10-freshwater/current</a:t>
            </a:r>
            <a:endParaRPr sz="600">
              <a:latin typeface="Proxima Nova"/>
              <a:cs typeface="Proxima Nova"/>
            </a:endParaRPr>
          </a:p>
          <a:p>
            <a:pPr marL="12700" marR="1142365">
              <a:lnSpc>
                <a:spcPct val="178700"/>
              </a:lnSpc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legislation.govt.nz/act/public/1998/0097/1.0/DLM430883.html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nzhistory.govt.nz/culture/maori-language-week/1000-maori-place-names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Lloyd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Esler.</a:t>
            </a:r>
            <a:endParaRPr sz="600">
              <a:latin typeface="Proxima Nova"/>
              <a:cs typeface="Proxima Nova"/>
            </a:endParaRPr>
          </a:p>
          <a:p>
            <a:pPr marL="12700" marR="196850">
              <a:lnSpc>
                <a:spcPct val="100000"/>
              </a:lnSpc>
              <a:spcBef>
                <a:spcPts val="565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Aotearoa. (2019). Oreti. Environment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Council.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lawa.org.nz/ </a:t>
            </a:r>
            <a:r>
              <a:rPr dirty="0" sz="600" spc="-13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explore-data/southland-region/lakes/waituna-lagoon/</a:t>
            </a:r>
            <a:endParaRPr sz="600">
              <a:latin typeface="Proxima Nova"/>
              <a:cs typeface="Proxima Nova"/>
            </a:endParaRPr>
          </a:p>
          <a:p>
            <a:pPr marL="12700" marR="180340">
              <a:lnSpc>
                <a:spcPct val="100000"/>
              </a:lnSpc>
              <a:spcBef>
                <a:spcPts val="565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Council. (2021).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Essential Freshwater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Package,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Estuaries.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es.govt.nz/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environment/water/estuaries/estuaries-in-the-oreti</a:t>
            </a:r>
            <a:endParaRPr sz="600">
              <a:latin typeface="Proxima Nova"/>
              <a:cs typeface="Proxima Nova"/>
            </a:endParaRPr>
          </a:p>
          <a:p>
            <a:pPr marL="12700" marR="896619">
              <a:lnSpc>
                <a:spcPct val="178700"/>
              </a:lnSpc>
            </a:pP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Atlas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— Cultural Mapping Project — </a:t>
            </a:r>
            <a:r>
              <a:rPr dirty="0" sz="600" spc="-35">
                <a:solidFill>
                  <a:srgbClr val="231F20"/>
                </a:solidFill>
                <a:latin typeface="Proxima Nova"/>
                <a:cs typeface="Proxima Nova"/>
              </a:rPr>
              <a:t>Te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Rūnanga o Ngāi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Tahu.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kahurumanu.co.nz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legislation.govt.nz/act/public/1998/0097/10.0/DLM430848.html</a:t>
            </a:r>
            <a:endParaRPr sz="600">
              <a:latin typeface="Proxima Nova"/>
              <a:cs typeface="Proxima Nova"/>
            </a:endParaRPr>
          </a:p>
          <a:p>
            <a:pPr marL="12700" marR="7620">
              <a:lnSpc>
                <a:spcPct val="100000"/>
              </a:lnSpc>
              <a:spcBef>
                <a:spcPts val="570"/>
              </a:spcBef>
            </a:pP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Muir,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K.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(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5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December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2018). Aparima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Catchment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Improves.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Otago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Daily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Times.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odt.co.nz/rural-life/rural-life- </a:t>
            </a:r>
            <a:r>
              <a:rPr dirty="0" sz="600" spc="-14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other/aparima-catchment-improves</a:t>
            </a:r>
            <a:endParaRPr sz="600">
              <a:latin typeface="Proxima Nova"/>
              <a:cs typeface="Proxima Nova"/>
            </a:endParaRPr>
          </a:p>
          <a:p>
            <a:pPr marL="12700" marR="84455">
              <a:lnSpc>
                <a:spcPct val="100000"/>
              </a:lnSpc>
              <a:spcBef>
                <a:spcPts val="565"/>
              </a:spcBef>
            </a:pP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LAWA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Land,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Air,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Proxima Nova"/>
                <a:cs typeface="Proxima Nova"/>
              </a:rPr>
              <a:t>Water,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Aotearoa. (2019). Aparima. Environment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Southland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Regional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 Council.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lawa.org.nz/ </a:t>
            </a:r>
            <a:r>
              <a:rPr dirty="0" sz="600" spc="-13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</a:rPr>
              <a:t>explore-data/southland-region/lakes/waituna-lagoon/</a:t>
            </a:r>
            <a:endParaRPr sz="60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Kā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Huru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Manu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Ngāi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Tahu.(n.d).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Cultural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>
                <a:solidFill>
                  <a:srgbClr val="231F20"/>
                </a:solidFill>
                <a:latin typeface="Proxima Nova"/>
                <a:cs typeface="Proxima Nova"/>
              </a:rPr>
              <a:t>Mapping</a:t>
            </a:r>
            <a:r>
              <a:rPr dirty="0" sz="600" spc="10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Proxima Nova"/>
                <a:cs typeface="Proxima Nova"/>
              </a:rPr>
              <a:t>Story.</a:t>
            </a:r>
            <a:r>
              <a:rPr dirty="0" sz="600" spc="5">
                <a:solidFill>
                  <a:srgbClr val="231F20"/>
                </a:solidFill>
                <a:latin typeface="Proxima Nova"/>
                <a:cs typeface="Proxima Nov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Proxima Nova"/>
                <a:cs typeface="Proxima Nova"/>
                <a:hlinkClick r:id="rId2"/>
              </a:rPr>
              <a:t>www.kahurumanu.co.nz/about-us</a:t>
            </a:r>
            <a:endParaRPr sz="600">
              <a:latin typeface="Proxima Nova"/>
              <a:cs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A29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580640" cy="6858000"/>
            <a:chOff x="0" y="0"/>
            <a:chExt cx="258064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165284"/>
              <a:ext cx="512445" cy="692785"/>
            </a:xfrm>
            <a:custGeom>
              <a:avLst/>
              <a:gdLst/>
              <a:ahLst/>
              <a:cxnLst/>
              <a:rect l="l" t="t" r="r" b="b"/>
              <a:pathLst>
                <a:path w="512445" h="692784">
                  <a:moveTo>
                    <a:pt x="229864" y="386156"/>
                  </a:moveTo>
                  <a:lnTo>
                    <a:pt x="188207" y="394564"/>
                  </a:lnTo>
                  <a:lnTo>
                    <a:pt x="154188" y="417496"/>
                  </a:lnTo>
                  <a:lnTo>
                    <a:pt x="131252" y="451510"/>
                  </a:lnTo>
                  <a:lnTo>
                    <a:pt x="122842" y="493166"/>
                  </a:lnTo>
                  <a:lnTo>
                    <a:pt x="126611" y="521406"/>
                  </a:lnTo>
                  <a:lnTo>
                    <a:pt x="137251" y="546809"/>
                  </a:lnTo>
                  <a:lnTo>
                    <a:pt x="153761" y="568381"/>
                  </a:lnTo>
                  <a:lnTo>
                    <a:pt x="175140" y="585127"/>
                  </a:lnTo>
                  <a:lnTo>
                    <a:pt x="97504" y="692715"/>
                  </a:lnTo>
                  <a:lnTo>
                    <a:pt x="313899" y="692715"/>
                  </a:lnTo>
                  <a:lnTo>
                    <a:pt x="310684" y="674283"/>
                  </a:lnTo>
                  <a:lnTo>
                    <a:pt x="300207" y="655777"/>
                  </a:lnTo>
                  <a:lnTo>
                    <a:pt x="284372" y="641794"/>
                  </a:lnTo>
                  <a:lnTo>
                    <a:pt x="264510" y="633653"/>
                  </a:lnTo>
                  <a:lnTo>
                    <a:pt x="310128" y="570445"/>
                  </a:lnTo>
                  <a:lnTo>
                    <a:pt x="311640" y="566153"/>
                  </a:lnTo>
                  <a:lnTo>
                    <a:pt x="311957" y="561784"/>
                  </a:lnTo>
                  <a:lnTo>
                    <a:pt x="322409" y="546896"/>
                  </a:lnTo>
                  <a:lnTo>
                    <a:pt x="330245" y="530299"/>
                  </a:lnTo>
                  <a:lnTo>
                    <a:pt x="335167" y="512290"/>
                  </a:lnTo>
                  <a:lnTo>
                    <a:pt x="336875" y="493166"/>
                  </a:lnTo>
                  <a:lnTo>
                    <a:pt x="328464" y="451510"/>
                  </a:lnTo>
                  <a:lnTo>
                    <a:pt x="305529" y="417496"/>
                  </a:lnTo>
                  <a:lnTo>
                    <a:pt x="271515" y="394564"/>
                  </a:lnTo>
                  <a:lnTo>
                    <a:pt x="229864" y="386156"/>
                  </a:lnTo>
                  <a:close/>
                </a:path>
                <a:path w="512445" h="692784">
                  <a:moveTo>
                    <a:pt x="253544" y="109575"/>
                  </a:moveTo>
                  <a:lnTo>
                    <a:pt x="164599" y="109575"/>
                  </a:lnTo>
                  <a:lnTo>
                    <a:pt x="411513" y="452577"/>
                  </a:lnTo>
                  <a:lnTo>
                    <a:pt x="404588" y="461182"/>
                  </a:lnTo>
                  <a:lnTo>
                    <a:pt x="399359" y="471000"/>
                  </a:lnTo>
                  <a:lnTo>
                    <a:pt x="396053" y="481811"/>
                  </a:lnTo>
                  <a:lnTo>
                    <a:pt x="394901" y="493394"/>
                  </a:lnTo>
                  <a:lnTo>
                    <a:pt x="399520" y="516223"/>
                  </a:lnTo>
                  <a:lnTo>
                    <a:pt x="412109" y="534884"/>
                  </a:lnTo>
                  <a:lnTo>
                    <a:pt x="430766" y="547474"/>
                  </a:lnTo>
                  <a:lnTo>
                    <a:pt x="453588" y="552094"/>
                  </a:lnTo>
                  <a:lnTo>
                    <a:pt x="476416" y="547474"/>
                  </a:lnTo>
                  <a:lnTo>
                    <a:pt x="495077" y="534884"/>
                  </a:lnTo>
                  <a:lnTo>
                    <a:pt x="507668" y="516223"/>
                  </a:lnTo>
                  <a:lnTo>
                    <a:pt x="512287" y="493394"/>
                  </a:lnTo>
                  <a:lnTo>
                    <a:pt x="512287" y="485457"/>
                  </a:lnTo>
                  <a:lnTo>
                    <a:pt x="510687" y="477900"/>
                  </a:lnTo>
                  <a:lnTo>
                    <a:pt x="507817" y="470979"/>
                  </a:lnTo>
                  <a:lnTo>
                    <a:pt x="508261" y="466331"/>
                  </a:lnTo>
                  <a:lnTo>
                    <a:pt x="507067" y="461606"/>
                  </a:lnTo>
                  <a:lnTo>
                    <a:pt x="253544" y="109575"/>
                  </a:lnTo>
                  <a:close/>
                </a:path>
                <a:path w="512445" h="692784">
                  <a:moveTo>
                    <a:pt x="170886" y="0"/>
                  </a:moveTo>
                  <a:lnTo>
                    <a:pt x="158325" y="0"/>
                  </a:lnTo>
                  <a:lnTo>
                    <a:pt x="152394" y="3035"/>
                  </a:lnTo>
                  <a:lnTo>
                    <a:pt x="0" y="214223"/>
                  </a:lnTo>
                  <a:lnTo>
                    <a:pt x="0" y="337676"/>
                  </a:lnTo>
                  <a:lnTo>
                    <a:pt x="164599" y="109575"/>
                  </a:lnTo>
                  <a:lnTo>
                    <a:pt x="253544" y="109575"/>
                  </a:lnTo>
                  <a:lnTo>
                    <a:pt x="176817" y="3035"/>
                  </a:lnTo>
                  <a:lnTo>
                    <a:pt x="170886" y="0"/>
                  </a:lnTo>
                  <a:close/>
                </a:path>
              </a:pathLst>
            </a:custGeom>
            <a:solidFill>
              <a:srgbClr val="FFFFFF">
                <a:alpha val="461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80604" cy="68579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2461" y="0"/>
            <a:ext cx="2450732" cy="685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237162" y="2236838"/>
            <a:ext cx="311150" cy="270510"/>
          </a:xfrm>
          <a:custGeom>
            <a:avLst/>
            <a:gdLst/>
            <a:ahLst/>
            <a:cxnLst/>
            <a:rect l="l" t="t" r="r" b="b"/>
            <a:pathLst>
              <a:path w="311150" h="270510">
                <a:moveTo>
                  <a:pt x="216001" y="0"/>
                </a:moveTo>
                <a:lnTo>
                  <a:pt x="0" y="0"/>
                </a:lnTo>
                <a:lnTo>
                  <a:pt x="0" y="50800"/>
                </a:lnTo>
                <a:lnTo>
                  <a:pt x="79171" y="50800"/>
                </a:lnTo>
                <a:lnTo>
                  <a:pt x="79171" y="270510"/>
                </a:lnTo>
                <a:lnTo>
                  <a:pt x="137223" y="270510"/>
                </a:lnTo>
                <a:lnTo>
                  <a:pt x="137223" y="50800"/>
                </a:lnTo>
                <a:lnTo>
                  <a:pt x="216001" y="50800"/>
                </a:lnTo>
                <a:lnTo>
                  <a:pt x="216001" y="0"/>
                </a:lnTo>
                <a:close/>
              </a:path>
              <a:path w="311150" h="270510">
                <a:moveTo>
                  <a:pt x="310642" y="157175"/>
                </a:moveTo>
                <a:lnTo>
                  <a:pt x="252971" y="157175"/>
                </a:lnTo>
                <a:lnTo>
                  <a:pt x="252971" y="270205"/>
                </a:lnTo>
                <a:lnTo>
                  <a:pt x="310642" y="270205"/>
                </a:lnTo>
                <a:lnTo>
                  <a:pt x="310642" y="15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0133" y="2236533"/>
            <a:ext cx="243840" cy="270510"/>
          </a:xfrm>
          <a:custGeom>
            <a:avLst/>
            <a:gdLst/>
            <a:ahLst/>
            <a:cxnLst/>
            <a:rect l="l" t="t" r="r" b="b"/>
            <a:pathLst>
              <a:path w="243839" h="270510">
                <a:moveTo>
                  <a:pt x="243598" y="0"/>
                </a:moveTo>
                <a:lnTo>
                  <a:pt x="185547" y="0"/>
                </a:lnTo>
                <a:lnTo>
                  <a:pt x="185547" y="106680"/>
                </a:lnTo>
                <a:lnTo>
                  <a:pt x="57670" y="106680"/>
                </a:lnTo>
                <a:lnTo>
                  <a:pt x="57670" y="0"/>
                </a:lnTo>
                <a:lnTo>
                  <a:pt x="0" y="0"/>
                </a:lnTo>
                <a:lnTo>
                  <a:pt x="0" y="106680"/>
                </a:lnTo>
                <a:lnTo>
                  <a:pt x="0" y="157480"/>
                </a:lnTo>
                <a:lnTo>
                  <a:pt x="185547" y="157480"/>
                </a:lnTo>
                <a:lnTo>
                  <a:pt x="185547" y="270510"/>
                </a:lnTo>
                <a:lnTo>
                  <a:pt x="243598" y="270510"/>
                </a:lnTo>
                <a:lnTo>
                  <a:pt x="243598" y="157480"/>
                </a:lnTo>
                <a:lnTo>
                  <a:pt x="243598" y="106680"/>
                </a:lnTo>
                <a:lnTo>
                  <a:pt x="243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78868" y="2236863"/>
            <a:ext cx="728980" cy="271145"/>
          </a:xfrm>
          <a:custGeom>
            <a:avLst/>
            <a:gdLst/>
            <a:ahLst/>
            <a:cxnLst/>
            <a:rect l="l" t="t" r="r" b="b"/>
            <a:pathLst>
              <a:path w="728979" h="271144">
                <a:moveTo>
                  <a:pt x="219227" y="270814"/>
                </a:moveTo>
                <a:lnTo>
                  <a:pt x="161925" y="173799"/>
                </a:lnTo>
                <a:lnTo>
                  <a:pt x="158318" y="167690"/>
                </a:lnTo>
                <a:lnTo>
                  <a:pt x="179920" y="158965"/>
                </a:lnTo>
                <a:lnTo>
                  <a:pt x="198932" y="142900"/>
                </a:lnTo>
                <a:lnTo>
                  <a:pt x="209537" y="124256"/>
                </a:lnTo>
                <a:lnTo>
                  <a:pt x="212445" y="119126"/>
                </a:lnTo>
                <a:lnTo>
                  <a:pt x="217601" y="87325"/>
                </a:lnTo>
                <a:lnTo>
                  <a:pt x="211328" y="52438"/>
                </a:lnTo>
                <a:lnTo>
                  <a:pt x="209448" y="49555"/>
                </a:lnTo>
                <a:lnTo>
                  <a:pt x="193294" y="24790"/>
                </a:lnTo>
                <a:lnTo>
                  <a:pt x="164680" y="6578"/>
                </a:lnTo>
                <a:lnTo>
                  <a:pt x="158737" y="5562"/>
                </a:lnTo>
                <a:lnTo>
                  <a:pt x="158737" y="86918"/>
                </a:lnTo>
                <a:lnTo>
                  <a:pt x="155638" y="102336"/>
                </a:lnTo>
                <a:lnTo>
                  <a:pt x="147116" y="114109"/>
                </a:lnTo>
                <a:lnTo>
                  <a:pt x="134239" y="121615"/>
                </a:lnTo>
                <a:lnTo>
                  <a:pt x="118135" y="124256"/>
                </a:lnTo>
                <a:lnTo>
                  <a:pt x="57645" y="124256"/>
                </a:lnTo>
                <a:lnTo>
                  <a:pt x="57645" y="49555"/>
                </a:lnTo>
                <a:lnTo>
                  <a:pt x="118135" y="49555"/>
                </a:lnTo>
                <a:lnTo>
                  <a:pt x="134239" y="52197"/>
                </a:lnTo>
                <a:lnTo>
                  <a:pt x="147116" y="59702"/>
                </a:lnTo>
                <a:lnTo>
                  <a:pt x="155638" y="71488"/>
                </a:lnTo>
                <a:lnTo>
                  <a:pt x="158737" y="86918"/>
                </a:lnTo>
                <a:lnTo>
                  <a:pt x="158737" y="5562"/>
                </a:lnTo>
                <a:lnTo>
                  <a:pt x="126657" y="12"/>
                </a:lnTo>
                <a:lnTo>
                  <a:pt x="0" y="12"/>
                </a:lnTo>
                <a:lnTo>
                  <a:pt x="0" y="270814"/>
                </a:lnTo>
                <a:lnTo>
                  <a:pt x="57645" y="270814"/>
                </a:lnTo>
                <a:lnTo>
                  <a:pt x="57645" y="173799"/>
                </a:lnTo>
                <a:lnTo>
                  <a:pt x="99885" y="173799"/>
                </a:lnTo>
                <a:lnTo>
                  <a:pt x="153060" y="270814"/>
                </a:lnTo>
                <a:lnTo>
                  <a:pt x="219227" y="270814"/>
                </a:lnTo>
                <a:close/>
              </a:path>
              <a:path w="728979" h="271144">
                <a:moveTo>
                  <a:pt x="318757" y="0"/>
                </a:moveTo>
                <a:lnTo>
                  <a:pt x="261099" y="0"/>
                </a:lnTo>
                <a:lnTo>
                  <a:pt x="261099" y="270802"/>
                </a:lnTo>
                <a:lnTo>
                  <a:pt x="318757" y="270802"/>
                </a:lnTo>
                <a:lnTo>
                  <a:pt x="318757" y="0"/>
                </a:lnTo>
                <a:close/>
              </a:path>
              <a:path w="728979" h="271144">
                <a:moveTo>
                  <a:pt x="638302" y="12"/>
                </a:moveTo>
                <a:lnTo>
                  <a:pt x="572528" y="12"/>
                </a:lnTo>
                <a:lnTo>
                  <a:pt x="497814" y="208292"/>
                </a:lnTo>
                <a:lnTo>
                  <a:pt x="422719" y="12"/>
                </a:lnTo>
                <a:lnTo>
                  <a:pt x="356933" y="12"/>
                </a:lnTo>
                <a:lnTo>
                  <a:pt x="461683" y="270814"/>
                </a:lnTo>
                <a:lnTo>
                  <a:pt x="533946" y="270814"/>
                </a:lnTo>
                <a:lnTo>
                  <a:pt x="638302" y="12"/>
                </a:lnTo>
                <a:close/>
              </a:path>
              <a:path w="728979" h="271144">
                <a:moveTo>
                  <a:pt x="728484" y="0"/>
                </a:moveTo>
                <a:lnTo>
                  <a:pt x="670826" y="0"/>
                </a:lnTo>
                <a:lnTo>
                  <a:pt x="670826" y="270802"/>
                </a:lnTo>
                <a:lnTo>
                  <a:pt x="728484" y="270802"/>
                </a:lnTo>
                <a:lnTo>
                  <a:pt x="728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53251" y="2232418"/>
            <a:ext cx="542925" cy="280670"/>
          </a:xfrm>
          <a:custGeom>
            <a:avLst/>
            <a:gdLst/>
            <a:ahLst/>
            <a:cxnLst/>
            <a:rect l="l" t="t" r="r" b="b"/>
            <a:pathLst>
              <a:path w="542925" h="280669">
                <a:moveTo>
                  <a:pt x="242392" y="4470"/>
                </a:moveTo>
                <a:lnTo>
                  <a:pt x="184721" y="4470"/>
                </a:lnTo>
                <a:lnTo>
                  <a:pt x="184721" y="179857"/>
                </a:lnTo>
                <a:lnTo>
                  <a:pt x="59283" y="4470"/>
                </a:lnTo>
                <a:lnTo>
                  <a:pt x="0" y="4470"/>
                </a:lnTo>
                <a:lnTo>
                  <a:pt x="0" y="275272"/>
                </a:lnTo>
                <a:lnTo>
                  <a:pt x="57658" y="275272"/>
                </a:lnTo>
                <a:lnTo>
                  <a:pt x="57658" y="93383"/>
                </a:lnTo>
                <a:lnTo>
                  <a:pt x="186753" y="275272"/>
                </a:lnTo>
                <a:lnTo>
                  <a:pt x="242392" y="275272"/>
                </a:lnTo>
                <a:lnTo>
                  <a:pt x="242392" y="4470"/>
                </a:lnTo>
                <a:close/>
              </a:path>
              <a:path w="542925" h="280669">
                <a:moveTo>
                  <a:pt x="542455" y="125869"/>
                </a:moveTo>
                <a:lnTo>
                  <a:pt x="413359" y="125869"/>
                </a:lnTo>
                <a:lnTo>
                  <a:pt x="413359" y="175412"/>
                </a:lnTo>
                <a:lnTo>
                  <a:pt x="485622" y="175412"/>
                </a:lnTo>
                <a:lnTo>
                  <a:pt x="485622" y="208280"/>
                </a:lnTo>
                <a:lnTo>
                  <a:pt x="475005" y="215976"/>
                </a:lnTo>
                <a:lnTo>
                  <a:pt x="461264" y="222592"/>
                </a:lnTo>
                <a:lnTo>
                  <a:pt x="445084" y="227241"/>
                </a:lnTo>
                <a:lnTo>
                  <a:pt x="427164" y="228993"/>
                </a:lnTo>
                <a:lnTo>
                  <a:pt x="393179" y="222288"/>
                </a:lnTo>
                <a:lnTo>
                  <a:pt x="366306" y="203720"/>
                </a:lnTo>
                <a:lnTo>
                  <a:pt x="348640" y="175552"/>
                </a:lnTo>
                <a:lnTo>
                  <a:pt x="342290" y="140081"/>
                </a:lnTo>
                <a:lnTo>
                  <a:pt x="348640" y="104597"/>
                </a:lnTo>
                <a:lnTo>
                  <a:pt x="366306" y="76428"/>
                </a:lnTo>
                <a:lnTo>
                  <a:pt x="393179" y="57848"/>
                </a:lnTo>
                <a:lnTo>
                  <a:pt x="427164" y="51142"/>
                </a:lnTo>
                <a:lnTo>
                  <a:pt x="447395" y="53797"/>
                </a:lnTo>
                <a:lnTo>
                  <a:pt x="465162" y="61048"/>
                </a:lnTo>
                <a:lnTo>
                  <a:pt x="479971" y="71882"/>
                </a:lnTo>
                <a:lnTo>
                  <a:pt x="491312" y="85255"/>
                </a:lnTo>
                <a:lnTo>
                  <a:pt x="539203" y="59270"/>
                </a:lnTo>
                <a:lnTo>
                  <a:pt x="520839" y="36487"/>
                </a:lnTo>
                <a:lnTo>
                  <a:pt x="496430" y="17614"/>
                </a:lnTo>
                <a:lnTo>
                  <a:pt x="465391" y="4749"/>
                </a:lnTo>
                <a:lnTo>
                  <a:pt x="427164" y="0"/>
                </a:lnTo>
                <a:lnTo>
                  <a:pt x="381774" y="6350"/>
                </a:lnTo>
                <a:lnTo>
                  <a:pt x="342226" y="24638"/>
                </a:lnTo>
                <a:lnTo>
                  <a:pt x="310972" y="53771"/>
                </a:lnTo>
                <a:lnTo>
                  <a:pt x="290436" y="92621"/>
                </a:lnTo>
                <a:lnTo>
                  <a:pt x="283044" y="140081"/>
                </a:lnTo>
                <a:lnTo>
                  <a:pt x="290436" y="187426"/>
                </a:lnTo>
                <a:lnTo>
                  <a:pt x="310972" y="226352"/>
                </a:lnTo>
                <a:lnTo>
                  <a:pt x="342226" y="255663"/>
                </a:lnTo>
                <a:lnTo>
                  <a:pt x="381774" y="274129"/>
                </a:lnTo>
                <a:lnTo>
                  <a:pt x="427164" y="280555"/>
                </a:lnTo>
                <a:lnTo>
                  <a:pt x="462026" y="276898"/>
                </a:lnTo>
                <a:lnTo>
                  <a:pt x="492874" y="266547"/>
                </a:lnTo>
                <a:lnTo>
                  <a:pt x="519696" y="250405"/>
                </a:lnTo>
                <a:lnTo>
                  <a:pt x="542455" y="229387"/>
                </a:lnTo>
                <a:lnTo>
                  <a:pt x="542455" y="125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35130" y="2613799"/>
            <a:ext cx="815340" cy="280670"/>
          </a:xfrm>
          <a:custGeom>
            <a:avLst/>
            <a:gdLst/>
            <a:ahLst/>
            <a:cxnLst/>
            <a:rect l="l" t="t" r="r" b="b"/>
            <a:pathLst>
              <a:path w="815339" h="280669">
                <a:moveTo>
                  <a:pt x="223291" y="193243"/>
                </a:moveTo>
                <a:lnTo>
                  <a:pt x="213715" y="156248"/>
                </a:lnTo>
                <a:lnTo>
                  <a:pt x="189293" y="132702"/>
                </a:lnTo>
                <a:lnTo>
                  <a:pt x="156489" y="118516"/>
                </a:lnTo>
                <a:lnTo>
                  <a:pt x="100164" y="104216"/>
                </a:lnTo>
                <a:lnTo>
                  <a:pt x="83083" y="98094"/>
                </a:lnTo>
                <a:lnTo>
                  <a:pt x="71843" y="89916"/>
                </a:lnTo>
                <a:lnTo>
                  <a:pt x="67805" y="78359"/>
                </a:lnTo>
                <a:lnTo>
                  <a:pt x="70370" y="67195"/>
                </a:lnTo>
                <a:lnTo>
                  <a:pt x="77952" y="58458"/>
                </a:lnTo>
                <a:lnTo>
                  <a:pt x="90411" y="52781"/>
                </a:lnTo>
                <a:lnTo>
                  <a:pt x="107581" y="50749"/>
                </a:lnTo>
                <a:lnTo>
                  <a:pt x="127749" y="52527"/>
                </a:lnTo>
                <a:lnTo>
                  <a:pt x="148043" y="57950"/>
                </a:lnTo>
                <a:lnTo>
                  <a:pt x="167487" y="67183"/>
                </a:lnTo>
                <a:lnTo>
                  <a:pt x="185127" y="80365"/>
                </a:lnTo>
                <a:lnTo>
                  <a:pt x="217208" y="38150"/>
                </a:lnTo>
                <a:lnTo>
                  <a:pt x="195453" y="21805"/>
                </a:lnTo>
                <a:lnTo>
                  <a:pt x="170510" y="9994"/>
                </a:lnTo>
                <a:lnTo>
                  <a:pt x="142532" y="2819"/>
                </a:lnTo>
                <a:lnTo>
                  <a:pt x="111645" y="406"/>
                </a:lnTo>
                <a:lnTo>
                  <a:pt x="68707" y="6819"/>
                </a:lnTo>
                <a:lnTo>
                  <a:pt x="36385" y="24295"/>
                </a:lnTo>
                <a:lnTo>
                  <a:pt x="16002" y="50228"/>
                </a:lnTo>
                <a:lnTo>
                  <a:pt x="8915" y="81991"/>
                </a:lnTo>
                <a:lnTo>
                  <a:pt x="18491" y="119037"/>
                </a:lnTo>
                <a:lnTo>
                  <a:pt x="42875" y="142290"/>
                </a:lnTo>
                <a:lnTo>
                  <a:pt x="75565" y="156108"/>
                </a:lnTo>
                <a:lnTo>
                  <a:pt x="131762" y="170459"/>
                </a:lnTo>
                <a:lnTo>
                  <a:pt x="149136" y="177215"/>
                </a:lnTo>
                <a:lnTo>
                  <a:pt x="160655" y="186410"/>
                </a:lnTo>
                <a:lnTo>
                  <a:pt x="164820" y="199339"/>
                </a:lnTo>
                <a:lnTo>
                  <a:pt x="161925" y="210604"/>
                </a:lnTo>
                <a:lnTo>
                  <a:pt x="153149" y="220345"/>
                </a:lnTo>
                <a:lnTo>
                  <a:pt x="138442" y="227177"/>
                </a:lnTo>
                <a:lnTo>
                  <a:pt x="117729" y="229768"/>
                </a:lnTo>
                <a:lnTo>
                  <a:pt x="91211" y="226860"/>
                </a:lnTo>
                <a:lnTo>
                  <a:pt x="67856" y="218973"/>
                </a:lnTo>
                <a:lnTo>
                  <a:pt x="47917" y="207340"/>
                </a:lnTo>
                <a:lnTo>
                  <a:pt x="31661" y="193243"/>
                </a:lnTo>
                <a:lnTo>
                  <a:pt x="0" y="237083"/>
                </a:lnTo>
                <a:lnTo>
                  <a:pt x="21437" y="254609"/>
                </a:lnTo>
                <a:lnTo>
                  <a:pt x="47548" y="268198"/>
                </a:lnTo>
                <a:lnTo>
                  <a:pt x="78613" y="276999"/>
                </a:lnTo>
                <a:lnTo>
                  <a:pt x="114884" y="280123"/>
                </a:lnTo>
                <a:lnTo>
                  <a:pt x="162661" y="273519"/>
                </a:lnTo>
                <a:lnTo>
                  <a:pt x="196494" y="255257"/>
                </a:lnTo>
                <a:lnTo>
                  <a:pt x="216636" y="227723"/>
                </a:lnTo>
                <a:lnTo>
                  <a:pt x="223291" y="193243"/>
                </a:lnTo>
                <a:close/>
              </a:path>
              <a:path w="815339" h="280669">
                <a:moveTo>
                  <a:pt x="532295" y="140055"/>
                </a:moveTo>
                <a:lnTo>
                  <a:pt x="525437" y="94157"/>
                </a:lnTo>
                <a:lnTo>
                  <a:pt x="506044" y="55511"/>
                </a:lnTo>
                <a:lnTo>
                  <a:pt x="475919" y="25806"/>
                </a:lnTo>
                <a:lnTo>
                  <a:pt x="473036" y="24409"/>
                </a:lnTo>
                <a:lnTo>
                  <a:pt x="473036" y="140055"/>
                </a:lnTo>
                <a:lnTo>
                  <a:pt x="467182" y="175196"/>
                </a:lnTo>
                <a:lnTo>
                  <a:pt x="450557" y="203390"/>
                </a:lnTo>
                <a:lnTo>
                  <a:pt x="424561" y="222148"/>
                </a:lnTo>
                <a:lnTo>
                  <a:pt x="390613" y="228955"/>
                </a:lnTo>
                <a:lnTo>
                  <a:pt x="356730" y="222148"/>
                </a:lnTo>
                <a:lnTo>
                  <a:pt x="330873" y="203390"/>
                </a:lnTo>
                <a:lnTo>
                  <a:pt x="314388" y="175196"/>
                </a:lnTo>
                <a:lnTo>
                  <a:pt x="308584" y="140055"/>
                </a:lnTo>
                <a:lnTo>
                  <a:pt x="314388" y="104749"/>
                </a:lnTo>
                <a:lnTo>
                  <a:pt x="330873" y="76568"/>
                </a:lnTo>
                <a:lnTo>
                  <a:pt x="356730" y="57899"/>
                </a:lnTo>
                <a:lnTo>
                  <a:pt x="390613" y="51142"/>
                </a:lnTo>
                <a:lnTo>
                  <a:pt x="424561" y="57899"/>
                </a:lnTo>
                <a:lnTo>
                  <a:pt x="450557" y="76568"/>
                </a:lnTo>
                <a:lnTo>
                  <a:pt x="467182" y="104749"/>
                </a:lnTo>
                <a:lnTo>
                  <a:pt x="473036" y="140055"/>
                </a:lnTo>
                <a:lnTo>
                  <a:pt x="473036" y="24409"/>
                </a:lnTo>
                <a:lnTo>
                  <a:pt x="436841" y="6743"/>
                </a:lnTo>
                <a:lnTo>
                  <a:pt x="390613" y="0"/>
                </a:lnTo>
                <a:lnTo>
                  <a:pt x="344589" y="6743"/>
                </a:lnTo>
                <a:lnTo>
                  <a:pt x="305625" y="25806"/>
                </a:lnTo>
                <a:lnTo>
                  <a:pt x="275564" y="55511"/>
                </a:lnTo>
                <a:lnTo>
                  <a:pt x="256184" y="94157"/>
                </a:lnTo>
                <a:lnTo>
                  <a:pt x="249326" y="140055"/>
                </a:lnTo>
                <a:lnTo>
                  <a:pt x="256184" y="185966"/>
                </a:lnTo>
                <a:lnTo>
                  <a:pt x="275564" y="224624"/>
                </a:lnTo>
                <a:lnTo>
                  <a:pt x="305625" y="254330"/>
                </a:lnTo>
                <a:lnTo>
                  <a:pt x="344589" y="273392"/>
                </a:lnTo>
                <a:lnTo>
                  <a:pt x="390613" y="280123"/>
                </a:lnTo>
                <a:lnTo>
                  <a:pt x="436841" y="273392"/>
                </a:lnTo>
                <a:lnTo>
                  <a:pt x="475919" y="254330"/>
                </a:lnTo>
                <a:lnTo>
                  <a:pt x="501650" y="228955"/>
                </a:lnTo>
                <a:lnTo>
                  <a:pt x="506044" y="224624"/>
                </a:lnTo>
                <a:lnTo>
                  <a:pt x="525437" y="185966"/>
                </a:lnTo>
                <a:lnTo>
                  <a:pt x="532295" y="140055"/>
                </a:lnTo>
                <a:close/>
              </a:path>
              <a:path w="815339" h="280669">
                <a:moveTo>
                  <a:pt x="814946" y="4457"/>
                </a:moveTo>
                <a:lnTo>
                  <a:pt x="756488" y="4457"/>
                </a:lnTo>
                <a:lnTo>
                  <a:pt x="756488" y="165227"/>
                </a:lnTo>
                <a:lnTo>
                  <a:pt x="752602" y="191122"/>
                </a:lnTo>
                <a:lnTo>
                  <a:pt x="740956" y="211251"/>
                </a:lnTo>
                <a:lnTo>
                  <a:pt x="721537" y="224320"/>
                </a:lnTo>
                <a:lnTo>
                  <a:pt x="694372" y="228968"/>
                </a:lnTo>
                <a:lnTo>
                  <a:pt x="666724" y="224320"/>
                </a:lnTo>
                <a:lnTo>
                  <a:pt x="647065" y="211251"/>
                </a:lnTo>
                <a:lnTo>
                  <a:pt x="635330" y="191122"/>
                </a:lnTo>
                <a:lnTo>
                  <a:pt x="631444" y="165227"/>
                </a:lnTo>
                <a:lnTo>
                  <a:pt x="631444" y="4457"/>
                </a:lnTo>
                <a:lnTo>
                  <a:pt x="572973" y="4457"/>
                </a:lnTo>
                <a:lnTo>
                  <a:pt x="572973" y="167259"/>
                </a:lnTo>
                <a:lnTo>
                  <a:pt x="580288" y="212979"/>
                </a:lnTo>
                <a:lnTo>
                  <a:pt x="602615" y="248653"/>
                </a:lnTo>
                <a:lnTo>
                  <a:pt x="640461" y="271843"/>
                </a:lnTo>
                <a:lnTo>
                  <a:pt x="694372" y="280111"/>
                </a:lnTo>
                <a:lnTo>
                  <a:pt x="747814" y="271894"/>
                </a:lnTo>
                <a:lnTo>
                  <a:pt x="785406" y="248767"/>
                </a:lnTo>
                <a:lnTo>
                  <a:pt x="807631" y="212991"/>
                </a:lnTo>
                <a:lnTo>
                  <a:pt x="814946" y="166852"/>
                </a:lnTo>
                <a:lnTo>
                  <a:pt x="814946" y="4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87110" y="2618206"/>
            <a:ext cx="313055" cy="270510"/>
          </a:xfrm>
          <a:custGeom>
            <a:avLst/>
            <a:gdLst/>
            <a:ahLst/>
            <a:cxnLst/>
            <a:rect l="l" t="t" r="r" b="b"/>
            <a:pathLst>
              <a:path w="313054" h="270510">
                <a:moveTo>
                  <a:pt x="215976" y="0"/>
                </a:moveTo>
                <a:lnTo>
                  <a:pt x="0" y="0"/>
                </a:lnTo>
                <a:lnTo>
                  <a:pt x="0" y="50800"/>
                </a:lnTo>
                <a:lnTo>
                  <a:pt x="79146" y="50800"/>
                </a:lnTo>
                <a:lnTo>
                  <a:pt x="79146" y="270510"/>
                </a:lnTo>
                <a:lnTo>
                  <a:pt x="137210" y="270510"/>
                </a:lnTo>
                <a:lnTo>
                  <a:pt x="137210" y="50800"/>
                </a:lnTo>
                <a:lnTo>
                  <a:pt x="215976" y="50800"/>
                </a:lnTo>
                <a:lnTo>
                  <a:pt x="215976" y="0"/>
                </a:lnTo>
                <a:close/>
              </a:path>
              <a:path w="313054" h="270510">
                <a:moveTo>
                  <a:pt x="313055" y="157175"/>
                </a:moveTo>
                <a:lnTo>
                  <a:pt x="255384" y="157175"/>
                </a:lnTo>
                <a:lnTo>
                  <a:pt x="255384" y="270205"/>
                </a:lnTo>
                <a:lnTo>
                  <a:pt x="313055" y="270205"/>
                </a:lnTo>
                <a:lnTo>
                  <a:pt x="313055" y="15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42494" y="2617901"/>
            <a:ext cx="243840" cy="270510"/>
          </a:xfrm>
          <a:custGeom>
            <a:avLst/>
            <a:gdLst/>
            <a:ahLst/>
            <a:cxnLst/>
            <a:rect l="l" t="t" r="r" b="b"/>
            <a:pathLst>
              <a:path w="243840" h="270510">
                <a:moveTo>
                  <a:pt x="243598" y="0"/>
                </a:moveTo>
                <a:lnTo>
                  <a:pt x="185547" y="0"/>
                </a:lnTo>
                <a:lnTo>
                  <a:pt x="185547" y="106680"/>
                </a:lnTo>
                <a:lnTo>
                  <a:pt x="57670" y="106680"/>
                </a:lnTo>
                <a:lnTo>
                  <a:pt x="57670" y="0"/>
                </a:lnTo>
                <a:lnTo>
                  <a:pt x="0" y="0"/>
                </a:lnTo>
                <a:lnTo>
                  <a:pt x="0" y="106680"/>
                </a:lnTo>
                <a:lnTo>
                  <a:pt x="0" y="157480"/>
                </a:lnTo>
                <a:lnTo>
                  <a:pt x="185547" y="157480"/>
                </a:lnTo>
                <a:lnTo>
                  <a:pt x="185547" y="270510"/>
                </a:lnTo>
                <a:lnTo>
                  <a:pt x="243598" y="270510"/>
                </a:lnTo>
                <a:lnTo>
                  <a:pt x="243598" y="157480"/>
                </a:lnTo>
                <a:lnTo>
                  <a:pt x="243598" y="106680"/>
                </a:lnTo>
                <a:lnTo>
                  <a:pt x="243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34467" y="2618257"/>
            <a:ext cx="1050290" cy="271145"/>
          </a:xfrm>
          <a:custGeom>
            <a:avLst/>
            <a:gdLst/>
            <a:ahLst/>
            <a:cxnLst/>
            <a:rect l="l" t="t" r="r" b="b"/>
            <a:pathLst>
              <a:path w="1050290" h="271144">
                <a:moveTo>
                  <a:pt x="172148" y="219710"/>
                </a:moveTo>
                <a:lnTo>
                  <a:pt x="57658" y="219710"/>
                </a:lnTo>
                <a:lnTo>
                  <a:pt x="57658" y="0"/>
                </a:lnTo>
                <a:lnTo>
                  <a:pt x="0" y="0"/>
                </a:lnTo>
                <a:lnTo>
                  <a:pt x="0" y="219710"/>
                </a:lnTo>
                <a:lnTo>
                  <a:pt x="0" y="270510"/>
                </a:lnTo>
                <a:lnTo>
                  <a:pt x="172148" y="270510"/>
                </a:lnTo>
                <a:lnTo>
                  <a:pt x="172148" y="219710"/>
                </a:lnTo>
                <a:close/>
              </a:path>
              <a:path w="1050290" h="271144">
                <a:moveTo>
                  <a:pt x="484797" y="270814"/>
                </a:moveTo>
                <a:lnTo>
                  <a:pt x="466813" y="224116"/>
                </a:lnTo>
                <a:lnTo>
                  <a:pt x="447573" y="174180"/>
                </a:lnTo>
                <a:lnTo>
                  <a:pt x="399719" y="49936"/>
                </a:lnTo>
                <a:lnTo>
                  <a:pt x="389001" y="22110"/>
                </a:lnTo>
                <a:lnTo>
                  <a:pt x="389001" y="174180"/>
                </a:lnTo>
                <a:lnTo>
                  <a:pt x="299275" y="174180"/>
                </a:lnTo>
                <a:lnTo>
                  <a:pt x="344347" y="49936"/>
                </a:lnTo>
                <a:lnTo>
                  <a:pt x="389001" y="174180"/>
                </a:lnTo>
                <a:lnTo>
                  <a:pt x="389001" y="22110"/>
                </a:lnTo>
                <a:lnTo>
                  <a:pt x="380492" y="0"/>
                </a:lnTo>
                <a:lnTo>
                  <a:pt x="308203" y="0"/>
                </a:lnTo>
                <a:lnTo>
                  <a:pt x="203454" y="270814"/>
                </a:lnTo>
                <a:lnTo>
                  <a:pt x="266801" y="270814"/>
                </a:lnTo>
                <a:lnTo>
                  <a:pt x="283857" y="224116"/>
                </a:lnTo>
                <a:lnTo>
                  <a:pt x="404837" y="224116"/>
                </a:lnTo>
                <a:lnTo>
                  <a:pt x="421881" y="270814"/>
                </a:lnTo>
                <a:lnTo>
                  <a:pt x="484797" y="270814"/>
                </a:lnTo>
                <a:close/>
              </a:path>
              <a:path w="1050290" h="271144">
                <a:moveTo>
                  <a:pt x="755269" y="0"/>
                </a:moveTo>
                <a:lnTo>
                  <a:pt x="697598" y="0"/>
                </a:lnTo>
                <a:lnTo>
                  <a:pt x="697598" y="175374"/>
                </a:lnTo>
                <a:lnTo>
                  <a:pt x="572160" y="0"/>
                </a:lnTo>
                <a:lnTo>
                  <a:pt x="512876" y="0"/>
                </a:lnTo>
                <a:lnTo>
                  <a:pt x="512876" y="270802"/>
                </a:lnTo>
                <a:lnTo>
                  <a:pt x="570534" y="270802"/>
                </a:lnTo>
                <a:lnTo>
                  <a:pt x="570534" y="88912"/>
                </a:lnTo>
                <a:lnTo>
                  <a:pt x="699630" y="270802"/>
                </a:lnTo>
                <a:lnTo>
                  <a:pt x="755269" y="270802"/>
                </a:lnTo>
                <a:lnTo>
                  <a:pt x="755269" y="0"/>
                </a:lnTo>
                <a:close/>
              </a:path>
              <a:path w="1050290" h="271144">
                <a:moveTo>
                  <a:pt x="1049667" y="135610"/>
                </a:moveTo>
                <a:lnTo>
                  <a:pt x="1042860" y="90170"/>
                </a:lnTo>
                <a:lnTo>
                  <a:pt x="1023505" y="52628"/>
                </a:lnTo>
                <a:lnTo>
                  <a:pt x="993178" y="24231"/>
                </a:lnTo>
                <a:lnTo>
                  <a:pt x="990777" y="23152"/>
                </a:lnTo>
                <a:lnTo>
                  <a:pt x="990777" y="135610"/>
                </a:lnTo>
                <a:lnTo>
                  <a:pt x="985050" y="168148"/>
                </a:lnTo>
                <a:lnTo>
                  <a:pt x="968438" y="195021"/>
                </a:lnTo>
                <a:lnTo>
                  <a:pt x="941781" y="213296"/>
                </a:lnTo>
                <a:lnTo>
                  <a:pt x="905929" y="220040"/>
                </a:lnTo>
                <a:lnTo>
                  <a:pt x="856805" y="220040"/>
                </a:lnTo>
                <a:lnTo>
                  <a:pt x="856805" y="50736"/>
                </a:lnTo>
                <a:lnTo>
                  <a:pt x="905929" y="50736"/>
                </a:lnTo>
                <a:lnTo>
                  <a:pt x="942644" y="57264"/>
                </a:lnTo>
                <a:lnTo>
                  <a:pt x="969200" y="75209"/>
                </a:lnTo>
                <a:lnTo>
                  <a:pt x="985342" y="102133"/>
                </a:lnTo>
                <a:lnTo>
                  <a:pt x="990777" y="135610"/>
                </a:lnTo>
                <a:lnTo>
                  <a:pt x="990777" y="23152"/>
                </a:lnTo>
                <a:lnTo>
                  <a:pt x="953452" y="6273"/>
                </a:lnTo>
                <a:lnTo>
                  <a:pt x="905929" y="0"/>
                </a:lnTo>
                <a:lnTo>
                  <a:pt x="799147" y="0"/>
                </a:lnTo>
                <a:lnTo>
                  <a:pt x="799147" y="270802"/>
                </a:lnTo>
                <a:lnTo>
                  <a:pt x="905929" y="270802"/>
                </a:lnTo>
                <a:lnTo>
                  <a:pt x="953452" y="264579"/>
                </a:lnTo>
                <a:lnTo>
                  <a:pt x="993178" y="246722"/>
                </a:lnTo>
                <a:lnTo>
                  <a:pt x="1021803" y="220040"/>
                </a:lnTo>
                <a:lnTo>
                  <a:pt x="1042860" y="181013"/>
                </a:lnTo>
                <a:lnTo>
                  <a:pt x="1049667" y="135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3259" y="3015777"/>
            <a:ext cx="2606713" cy="1138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8456" y="3209382"/>
            <a:ext cx="3112731" cy="12739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5874" y="2556540"/>
            <a:ext cx="207295" cy="21155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855543" y="2831445"/>
            <a:ext cx="1088390" cy="556895"/>
          </a:xfrm>
          <a:custGeom>
            <a:avLst/>
            <a:gdLst/>
            <a:ahLst/>
            <a:cxnLst/>
            <a:rect l="l" t="t" r="r" b="b"/>
            <a:pathLst>
              <a:path w="1088389" h="556895">
                <a:moveTo>
                  <a:pt x="0" y="0"/>
                </a:moveTo>
                <a:lnTo>
                  <a:pt x="5695" y="42221"/>
                </a:lnTo>
                <a:lnTo>
                  <a:pt x="14903" y="84816"/>
                </a:lnTo>
                <a:lnTo>
                  <a:pt x="27572" y="127466"/>
                </a:lnTo>
                <a:lnTo>
                  <a:pt x="43649" y="169852"/>
                </a:lnTo>
                <a:lnTo>
                  <a:pt x="63081" y="211656"/>
                </a:lnTo>
                <a:lnTo>
                  <a:pt x="85818" y="252560"/>
                </a:lnTo>
                <a:lnTo>
                  <a:pt x="111807" y="292244"/>
                </a:lnTo>
                <a:lnTo>
                  <a:pt x="140995" y="330390"/>
                </a:lnTo>
                <a:lnTo>
                  <a:pt x="173330" y="366680"/>
                </a:lnTo>
                <a:lnTo>
                  <a:pt x="208761" y="400796"/>
                </a:lnTo>
                <a:lnTo>
                  <a:pt x="247235" y="432418"/>
                </a:lnTo>
                <a:lnTo>
                  <a:pt x="288700" y="461229"/>
                </a:lnTo>
                <a:lnTo>
                  <a:pt x="333103" y="486909"/>
                </a:lnTo>
                <a:lnTo>
                  <a:pt x="380394" y="509141"/>
                </a:lnTo>
                <a:lnTo>
                  <a:pt x="430518" y="527606"/>
                </a:lnTo>
                <a:lnTo>
                  <a:pt x="483425" y="541985"/>
                </a:lnTo>
                <a:lnTo>
                  <a:pt x="536124" y="551457"/>
                </a:lnTo>
                <a:lnTo>
                  <a:pt x="588321" y="556240"/>
                </a:lnTo>
                <a:lnTo>
                  <a:pt x="639776" y="556598"/>
                </a:lnTo>
                <a:lnTo>
                  <a:pt x="690248" y="552799"/>
                </a:lnTo>
                <a:lnTo>
                  <a:pt x="739496" y="545108"/>
                </a:lnTo>
                <a:lnTo>
                  <a:pt x="787279" y="533790"/>
                </a:lnTo>
                <a:lnTo>
                  <a:pt x="833356" y="519114"/>
                </a:lnTo>
                <a:lnTo>
                  <a:pt x="877486" y="501343"/>
                </a:lnTo>
                <a:lnTo>
                  <a:pt x="919429" y="480745"/>
                </a:lnTo>
                <a:lnTo>
                  <a:pt x="958943" y="457585"/>
                </a:lnTo>
                <a:lnTo>
                  <a:pt x="995787" y="432130"/>
                </a:lnTo>
                <a:lnTo>
                  <a:pt x="1029721" y="404645"/>
                </a:lnTo>
                <a:lnTo>
                  <a:pt x="1060504" y="375397"/>
                </a:lnTo>
                <a:lnTo>
                  <a:pt x="1087894" y="344652"/>
                </a:lnTo>
                <a:lnTo>
                  <a:pt x="1070114" y="335953"/>
                </a:lnTo>
                <a:lnTo>
                  <a:pt x="1018766" y="315665"/>
                </a:lnTo>
                <a:lnTo>
                  <a:pt x="972301" y="298171"/>
                </a:lnTo>
                <a:lnTo>
                  <a:pt x="925892" y="281660"/>
                </a:lnTo>
                <a:lnTo>
                  <a:pt x="879373" y="266217"/>
                </a:lnTo>
                <a:lnTo>
                  <a:pt x="832576" y="251926"/>
                </a:lnTo>
                <a:lnTo>
                  <a:pt x="785335" y="238870"/>
                </a:lnTo>
                <a:lnTo>
                  <a:pt x="737483" y="227132"/>
                </a:lnTo>
                <a:lnTo>
                  <a:pt x="688853" y="216798"/>
                </a:lnTo>
                <a:lnTo>
                  <a:pt x="639279" y="207949"/>
                </a:lnTo>
                <a:lnTo>
                  <a:pt x="536613" y="191170"/>
                </a:lnTo>
                <a:lnTo>
                  <a:pt x="485343" y="182381"/>
                </a:lnTo>
                <a:lnTo>
                  <a:pt x="434170" y="173116"/>
                </a:lnTo>
                <a:lnTo>
                  <a:pt x="383136" y="163216"/>
                </a:lnTo>
                <a:lnTo>
                  <a:pt x="332282" y="152526"/>
                </a:lnTo>
                <a:lnTo>
                  <a:pt x="282179" y="140358"/>
                </a:lnTo>
                <a:lnTo>
                  <a:pt x="233005" y="125822"/>
                </a:lnTo>
                <a:lnTo>
                  <a:pt x="184931" y="108615"/>
                </a:lnTo>
                <a:lnTo>
                  <a:pt x="138131" y="88433"/>
                </a:lnTo>
                <a:lnTo>
                  <a:pt x="92777" y="64970"/>
                </a:lnTo>
                <a:lnTo>
                  <a:pt x="49042" y="37922"/>
                </a:lnTo>
                <a:lnTo>
                  <a:pt x="5880" y="60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00265" y="2141065"/>
            <a:ext cx="1146175" cy="382905"/>
          </a:xfrm>
          <a:custGeom>
            <a:avLst/>
            <a:gdLst/>
            <a:ahLst/>
            <a:cxnLst/>
            <a:rect l="l" t="t" r="r" b="b"/>
            <a:pathLst>
              <a:path w="1146175" h="382905">
                <a:moveTo>
                  <a:pt x="557454" y="0"/>
                </a:moveTo>
                <a:lnTo>
                  <a:pt x="505079" y="3720"/>
                </a:lnTo>
                <a:lnTo>
                  <a:pt x="456747" y="10919"/>
                </a:lnTo>
                <a:lnTo>
                  <a:pt x="410003" y="21556"/>
                </a:lnTo>
                <a:lnTo>
                  <a:pt x="364850" y="35596"/>
                </a:lnTo>
                <a:lnTo>
                  <a:pt x="321295" y="53007"/>
                </a:lnTo>
                <a:lnTo>
                  <a:pt x="279342" y="73755"/>
                </a:lnTo>
                <a:lnTo>
                  <a:pt x="238996" y="97807"/>
                </a:lnTo>
                <a:lnTo>
                  <a:pt x="200261" y="125131"/>
                </a:lnTo>
                <a:lnTo>
                  <a:pt x="163143" y="155692"/>
                </a:lnTo>
                <a:lnTo>
                  <a:pt x="127647" y="189458"/>
                </a:lnTo>
                <a:lnTo>
                  <a:pt x="97098" y="222926"/>
                </a:lnTo>
                <a:lnTo>
                  <a:pt x="69043" y="258658"/>
                </a:lnTo>
                <a:lnTo>
                  <a:pt x="43498" y="296955"/>
                </a:lnTo>
                <a:lnTo>
                  <a:pt x="20478" y="338122"/>
                </a:lnTo>
                <a:lnTo>
                  <a:pt x="0" y="382460"/>
                </a:lnTo>
                <a:lnTo>
                  <a:pt x="128381" y="321810"/>
                </a:lnTo>
                <a:lnTo>
                  <a:pt x="185574" y="294174"/>
                </a:lnTo>
                <a:lnTo>
                  <a:pt x="229133" y="272236"/>
                </a:lnTo>
                <a:lnTo>
                  <a:pt x="243717" y="266280"/>
                </a:lnTo>
                <a:lnTo>
                  <a:pt x="257587" y="264581"/>
                </a:lnTo>
                <a:lnTo>
                  <a:pt x="272295" y="268907"/>
                </a:lnTo>
                <a:lnTo>
                  <a:pt x="289394" y="281025"/>
                </a:lnTo>
                <a:lnTo>
                  <a:pt x="300696" y="290163"/>
                </a:lnTo>
                <a:lnTo>
                  <a:pt x="310300" y="295749"/>
                </a:lnTo>
                <a:lnTo>
                  <a:pt x="361424" y="270352"/>
                </a:lnTo>
                <a:lnTo>
                  <a:pt x="439693" y="215251"/>
                </a:lnTo>
                <a:lnTo>
                  <a:pt x="554532" y="133146"/>
                </a:lnTo>
                <a:lnTo>
                  <a:pt x="560454" y="129788"/>
                </a:lnTo>
                <a:lnTo>
                  <a:pt x="565719" y="128934"/>
                </a:lnTo>
                <a:lnTo>
                  <a:pt x="570897" y="130497"/>
                </a:lnTo>
                <a:lnTo>
                  <a:pt x="576554" y="134391"/>
                </a:lnTo>
                <a:lnTo>
                  <a:pt x="595382" y="149323"/>
                </a:lnTo>
                <a:lnTo>
                  <a:pt x="618336" y="166833"/>
                </a:lnTo>
                <a:lnTo>
                  <a:pt x="656259" y="195236"/>
                </a:lnTo>
                <a:lnTo>
                  <a:pt x="663603" y="200230"/>
                </a:lnTo>
                <a:lnTo>
                  <a:pt x="670067" y="202853"/>
                </a:lnTo>
                <a:lnTo>
                  <a:pt x="676423" y="202651"/>
                </a:lnTo>
                <a:lnTo>
                  <a:pt x="683437" y="199173"/>
                </a:lnTo>
                <a:lnTo>
                  <a:pt x="705305" y="184646"/>
                </a:lnTo>
                <a:lnTo>
                  <a:pt x="719885" y="178780"/>
                </a:lnTo>
                <a:lnTo>
                  <a:pt x="733738" y="180653"/>
                </a:lnTo>
                <a:lnTo>
                  <a:pt x="753427" y="189343"/>
                </a:lnTo>
                <a:lnTo>
                  <a:pt x="1096892" y="352327"/>
                </a:lnTo>
                <a:lnTo>
                  <a:pt x="1145997" y="374573"/>
                </a:lnTo>
                <a:lnTo>
                  <a:pt x="1127746" y="335377"/>
                </a:lnTo>
                <a:lnTo>
                  <a:pt x="1106467" y="297334"/>
                </a:lnTo>
                <a:lnTo>
                  <a:pt x="1082279" y="260649"/>
                </a:lnTo>
                <a:lnTo>
                  <a:pt x="1055302" y="225524"/>
                </a:lnTo>
                <a:lnTo>
                  <a:pt x="1025654" y="192165"/>
                </a:lnTo>
                <a:lnTo>
                  <a:pt x="993456" y="160774"/>
                </a:lnTo>
                <a:lnTo>
                  <a:pt x="958827" y="131556"/>
                </a:lnTo>
                <a:lnTo>
                  <a:pt x="921886" y="104715"/>
                </a:lnTo>
                <a:lnTo>
                  <a:pt x="882752" y="80453"/>
                </a:lnTo>
                <a:lnTo>
                  <a:pt x="841545" y="58976"/>
                </a:lnTo>
                <a:lnTo>
                  <a:pt x="798384" y="40488"/>
                </a:lnTo>
                <a:lnTo>
                  <a:pt x="753389" y="25191"/>
                </a:lnTo>
                <a:lnTo>
                  <a:pt x="706679" y="13289"/>
                </a:lnTo>
                <a:lnTo>
                  <a:pt x="658374" y="4988"/>
                </a:lnTo>
                <a:lnTo>
                  <a:pt x="608592" y="490"/>
                </a:lnTo>
                <a:lnTo>
                  <a:pt x="557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51998" y="2669362"/>
            <a:ext cx="1246505" cy="480695"/>
          </a:xfrm>
          <a:custGeom>
            <a:avLst/>
            <a:gdLst/>
            <a:ahLst/>
            <a:cxnLst/>
            <a:rect l="l" t="t" r="r" b="b"/>
            <a:pathLst>
              <a:path w="1246504" h="480694">
                <a:moveTo>
                  <a:pt x="1190117" y="353707"/>
                </a:moveTo>
                <a:lnTo>
                  <a:pt x="1101509" y="326847"/>
                </a:lnTo>
                <a:lnTo>
                  <a:pt x="1051712" y="313639"/>
                </a:lnTo>
                <a:lnTo>
                  <a:pt x="1003084" y="301840"/>
                </a:lnTo>
                <a:lnTo>
                  <a:pt x="955217" y="291439"/>
                </a:lnTo>
                <a:lnTo>
                  <a:pt x="907707" y="282409"/>
                </a:lnTo>
                <a:lnTo>
                  <a:pt x="860120" y="274739"/>
                </a:lnTo>
                <a:lnTo>
                  <a:pt x="812050" y="268363"/>
                </a:lnTo>
                <a:lnTo>
                  <a:pt x="763092" y="263296"/>
                </a:lnTo>
                <a:lnTo>
                  <a:pt x="712812" y="259499"/>
                </a:lnTo>
                <a:lnTo>
                  <a:pt x="660819" y="256933"/>
                </a:lnTo>
                <a:lnTo>
                  <a:pt x="614629" y="255714"/>
                </a:lnTo>
                <a:lnTo>
                  <a:pt x="526986" y="254482"/>
                </a:lnTo>
                <a:lnTo>
                  <a:pt x="481812" y="252958"/>
                </a:lnTo>
                <a:lnTo>
                  <a:pt x="433247" y="249834"/>
                </a:lnTo>
                <a:lnTo>
                  <a:pt x="379450" y="244373"/>
                </a:lnTo>
                <a:lnTo>
                  <a:pt x="318541" y="235839"/>
                </a:lnTo>
                <a:lnTo>
                  <a:pt x="278460" y="228714"/>
                </a:lnTo>
                <a:lnTo>
                  <a:pt x="235343" y="218681"/>
                </a:lnTo>
                <a:lnTo>
                  <a:pt x="188391" y="204228"/>
                </a:lnTo>
                <a:lnTo>
                  <a:pt x="136779" y="183845"/>
                </a:lnTo>
                <a:lnTo>
                  <a:pt x="79717" y="156032"/>
                </a:lnTo>
                <a:lnTo>
                  <a:pt x="16357" y="119278"/>
                </a:lnTo>
                <a:lnTo>
                  <a:pt x="165" y="107149"/>
                </a:lnTo>
                <a:lnTo>
                  <a:pt x="292" y="114528"/>
                </a:lnTo>
                <a:lnTo>
                  <a:pt x="19964" y="148297"/>
                </a:lnTo>
                <a:lnTo>
                  <a:pt x="57670" y="174485"/>
                </a:lnTo>
                <a:lnTo>
                  <a:pt x="91020" y="195249"/>
                </a:lnTo>
                <a:lnTo>
                  <a:pt x="146037" y="225501"/>
                </a:lnTo>
                <a:lnTo>
                  <a:pt x="189738" y="244500"/>
                </a:lnTo>
                <a:lnTo>
                  <a:pt x="236715" y="261353"/>
                </a:lnTo>
                <a:lnTo>
                  <a:pt x="286118" y="276174"/>
                </a:lnTo>
                <a:lnTo>
                  <a:pt x="337096" y="289102"/>
                </a:lnTo>
                <a:lnTo>
                  <a:pt x="388785" y="300266"/>
                </a:lnTo>
                <a:lnTo>
                  <a:pt x="440334" y="309778"/>
                </a:lnTo>
                <a:lnTo>
                  <a:pt x="490893" y="317779"/>
                </a:lnTo>
                <a:lnTo>
                  <a:pt x="542988" y="325513"/>
                </a:lnTo>
                <a:lnTo>
                  <a:pt x="595325" y="333717"/>
                </a:lnTo>
                <a:lnTo>
                  <a:pt x="647738" y="342569"/>
                </a:lnTo>
                <a:lnTo>
                  <a:pt x="700036" y="352298"/>
                </a:lnTo>
                <a:lnTo>
                  <a:pt x="752055" y="363093"/>
                </a:lnTo>
                <a:lnTo>
                  <a:pt x="803617" y="375170"/>
                </a:lnTo>
                <a:lnTo>
                  <a:pt x="854532" y="388734"/>
                </a:lnTo>
                <a:lnTo>
                  <a:pt x="901052" y="402577"/>
                </a:lnTo>
                <a:lnTo>
                  <a:pt x="947242" y="417499"/>
                </a:lnTo>
                <a:lnTo>
                  <a:pt x="993317" y="433501"/>
                </a:lnTo>
                <a:lnTo>
                  <a:pt x="1039533" y="450570"/>
                </a:lnTo>
                <a:lnTo>
                  <a:pt x="1086091" y="468718"/>
                </a:lnTo>
                <a:lnTo>
                  <a:pt x="1113472" y="480072"/>
                </a:lnTo>
                <a:lnTo>
                  <a:pt x="1138618" y="444842"/>
                </a:lnTo>
                <a:lnTo>
                  <a:pt x="1159776" y="411505"/>
                </a:lnTo>
                <a:lnTo>
                  <a:pt x="1176934" y="380860"/>
                </a:lnTo>
                <a:lnTo>
                  <a:pt x="1190117" y="353707"/>
                </a:lnTo>
                <a:close/>
              </a:path>
              <a:path w="1246504" h="480694">
                <a:moveTo>
                  <a:pt x="1238542" y="192417"/>
                </a:moveTo>
                <a:lnTo>
                  <a:pt x="1231366" y="191096"/>
                </a:lnTo>
                <a:lnTo>
                  <a:pt x="1181125" y="182727"/>
                </a:lnTo>
                <a:lnTo>
                  <a:pt x="1074940" y="164134"/>
                </a:lnTo>
                <a:lnTo>
                  <a:pt x="1022819" y="156121"/>
                </a:lnTo>
                <a:lnTo>
                  <a:pt x="970622" y="149987"/>
                </a:lnTo>
                <a:lnTo>
                  <a:pt x="918337" y="145592"/>
                </a:lnTo>
                <a:lnTo>
                  <a:pt x="865974" y="142798"/>
                </a:lnTo>
                <a:lnTo>
                  <a:pt x="813536" y="141452"/>
                </a:lnTo>
                <a:lnTo>
                  <a:pt x="761034" y="141414"/>
                </a:lnTo>
                <a:lnTo>
                  <a:pt x="708469" y="142557"/>
                </a:lnTo>
                <a:lnTo>
                  <a:pt x="655840" y="144716"/>
                </a:lnTo>
                <a:lnTo>
                  <a:pt x="511340" y="152057"/>
                </a:lnTo>
                <a:lnTo>
                  <a:pt x="463105" y="153987"/>
                </a:lnTo>
                <a:lnTo>
                  <a:pt x="414909" y="155321"/>
                </a:lnTo>
                <a:lnTo>
                  <a:pt x="366763" y="155816"/>
                </a:lnTo>
                <a:lnTo>
                  <a:pt x="321132" y="154978"/>
                </a:lnTo>
                <a:lnTo>
                  <a:pt x="277736" y="151942"/>
                </a:lnTo>
                <a:lnTo>
                  <a:pt x="234784" y="146062"/>
                </a:lnTo>
                <a:lnTo>
                  <a:pt x="190487" y="136613"/>
                </a:lnTo>
                <a:lnTo>
                  <a:pt x="143014" y="122936"/>
                </a:lnTo>
                <a:lnTo>
                  <a:pt x="90601" y="104317"/>
                </a:lnTo>
                <a:lnTo>
                  <a:pt x="47256" y="84074"/>
                </a:lnTo>
                <a:lnTo>
                  <a:pt x="1117" y="57759"/>
                </a:lnTo>
                <a:lnTo>
                  <a:pt x="0" y="82677"/>
                </a:lnTo>
                <a:lnTo>
                  <a:pt x="53759" y="115341"/>
                </a:lnTo>
                <a:lnTo>
                  <a:pt x="118071" y="149428"/>
                </a:lnTo>
                <a:lnTo>
                  <a:pt x="164934" y="169532"/>
                </a:lnTo>
                <a:lnTo>
                  <a:pt x="213791" y="186524"/>
                </a:lnTo>
                <a:lnTo>
                  <a:pt x="264528" y="200444"/>
                </a:lnTo>
                <a:lnTo>
                  <a:pt x="317055" y="211302"/>
                </a:lnTo>
                <a:lnTo>
                  <a:pt x="371259" y="219151"/>
                </a:lnTo>
                <a:lnTo>
                  <a:pt x="427012" y="224002"/>
                </a:lnTo>
                <a:lnTo>
                  <a:pt x="484238" y="225894"/>
                </a:lnTo>
                <a:lnTo>
                  <a:pt x="584517" y="226390"/>
                </a:lnTo>
                <a:lnTo>
                  <a:pt x="633272" y="226898"/>
                </a:lnTo>
                <a:lnTo>
                  <a:pt x="681545" y="228015"/>
                </a:lnTo>
                <a:lnTo>
                  <a:pt x="729678" y="230060"/>
                </a:lnTo>
                <a:lnTo>
                  <a:pt x="777976" y="233362"/>
                </a:lnTo>
                <a:lnTo>
                  <a:pt x="826770" y="238239"/>
                </a:lnTo>
                <a:lnTo>
                  <a:pt x="876401" y="245021"/>
                </a:lnTo>
                <a:lnTo>
                  <a:pt x="927760" y="253974"/>
                </a:lnTo>
                <a:lnTo>
                  <a:pt x="977442" y="264223"/>
                </a:lnTo>
                <a:lnTo>
                  <a:pt x="1026236" y="275513"/>
                </a:lnTo>
                <a:lnTo>
                  <a:pt x="1074902" y="287553"/>
                </a:lnTo>
                <a:lnTo>
                  <a:pt x="1175016" y="312826"/>
                </a:lnTo>
                <a:lnTo>
                  <a:pt x="1204010" y="320954"/>
                </a:lnTo>
                <a:lnTo>
                  <a:pt x="1218285" y="280022"/>
                </a:lnTo>
                <a:lnTo>
                  <a:pt x="1227975" y="245706"/>
                </a:lnTo>
                <a:lnTo>
                  <a:pt x="1234313" y="216877"/>
                </a:lnTo>
                <a:lnTo>
                  <a:pt x="1238542" y="192417"/>
                </a:lnTo>
                <a:close/>
              </a:path>
              <a:path w="1246504" h="480694">
                <a:moveTo>
                  <a:pt x="1246187" y="87998"/>
                </a:moveTo>
                <a:lnTo>
                  <a:pt x="1241399" y="18783"/>
                </a:lnTo>
                <a:lnTo>
                  <a:pt x="1201686" y="12954"/>
                </a:lnTo>
                <a:lnTo>
                  <a:pt x="1161491" y="9359"/>
                </a:lnTo>
                <a:lnTo>
                  <a:pt x="1113993" y="5588"/>
                </a:lnTo>
                <a:lnTo>
                  <a:pt x="1051090" y="1879"/>
                </a:lnTo>
                <a:lnTo>
                  <a:pt x="981786" y="0"/>
                </a:lnTo>
                <a:lnTo>
                  <a:pt x="915123" y="1752"/>
                </a:lnTo>
                <a:lnTo>
                  <a:pt x="843749" y="7099"/>
                </a:lnTo>
                <a:lnTo>
                  <a:pt x="772604" y="14516"/>
                </a:lnTo>
                <a:lnTo>
                  <a:pt x="727443" y="20612"/>
                </a:lnTo>
                <a:lnTo>
                  <a:pt x="592201" y="40830"/>
                </a:lnTo>
                <a:lnTo>
                  <a:pt x="559790" y="45402"/>
                </a:lnTo>
                <a:lnTo>
                  <a:pt x="494893" y="54076"/>
                </a:lnTo>
                <a:lnTo>
                  <a:pt x="398335" y="65735"/>
                </a:lnTo>
                <a:lnTo>
                  <a:pt x="334098" y="71488"/>
                </a:lnTo>
                <a:lnTo>
                  <a:pt x="291833" y="74053"/>
                </a:lnTo>
                <a:lnTo>
                  <a:pt x="245059" y="74002"/>
                </a:lnTo>
                <a:lnTo>
                  <a:pt x="187744" y="67640"/>
                </a:lnTo>
                <a:lnTo>
                  <a:pt x="113919" y="51231"/>
                </a:lnTo>
                <a:lnTo>
                  <a:pt x="57150" y="30899"/>
                </a:lnTo>
                <a:lnTo>
                  <a:pt x="5829" y="6654"/>
                </a:lnTo>
                <a:lnTo>
                  <a:pt x="4737" y="13652"/>
                </a:lnTo>
                <a:lnTo>
                  <a:pt x="44767" y="56197"/>
                </a:lnTo>
                <a:lnTo>
                  <a:pt x="90805" y="76835"/>
                </a:lnTo>
                <a:lnTo>
                  <a:pt x="138887" y="94424"/>
                </a:lnTo>
                <a:lnTo>
                  <a:pt x="186766" y="108089"/>
                </a:lnTo>
                <a:lnTo>
                  <a:pt x="229730" y="117309"/>
                </a:lnTo>
                <a:lnTo>
                  <a:pt x="270484" y="123367"/>
                </a:lnTo>
                <a:lnTo>
                  <a:pt x="311696" y="126669"/>
                </a:lnTo>
                <a:lnTo>
                  <a:pt x="356031" y="127596"/>
                </a:lnTo>
                <a:lnTo>
                  <a:pt x="406196" y="126555"/>
                </a:lnTo>
                <a:lnTo>
                  <a:pt x="464858" y="123939"/>
                </a:lnTo>
                <a:lnTo>
                  <a:pt x="562711" y="118745"/>
                </a:lnTo>
                <a:lnTo>
                  <a:pt x="661758" y="113880"/>
                </a:lnTo>
                <a:lnTo>
                  <a:pt x="710260" y="111988"/>
                </a:lnTo>
                <a:lnTo>
                  <a:pt x="767410" y="110617"/>
                </a:lnTo>
                <a:lnTo>
                  <a:pt x="822909" y="110553"/>
                </a:lnTo>
                <a:lnTo>
                  <a:pt x="877506" y="111963"/>
                </a:lnTo>
                <a:lnTo>
                  <a:pt x="931951" y="114960"/>
                </a:lnTo>
                <a:lnTo>
                  <a:pt x="987031" y="119684"/>
                </a:lnTo>
                <a:lnTo>
                  <a:pt x="1048854" y="126644"/>
                </a:lnTo>
                <a:lnTo>
                  <a:pt x="1100048" y="133578"/>
                </a:lnTo>
                <a:lnTo>
                  <a:pt x="1144943" y="140525"/>
                </a:lnTo>
                <a:lnTo>
                  <a:pt x="1187856" y="147497"/>
                </a:lnTo>
                <a:lnTo>
                  <a:pt x="1242987" y="155930"/>
                </a:lnTo>
                <a:lnTo>
                  <a:pt x="1245616" y="121031"/>
                </a:lnTo>
                <a:lnTo>
                  <a:pt x="1246187" y="8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300" y="0"/>
            <a:ext cx="11951970" cy="6858000"/>
            <a:chOff x="241300" y="0"/>
            <a:chExt cx="119519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728" y="0"/>
              <a:ext cx="745346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1300" y="243789"/>
              <a:ext cx="6197600" cy="6386195"/>
            </a:xfrm>
            <a:custGeom>
              <a:avLst/>
              <a:gdLst/>
              <a:ahLst/>
              <a:cxnLst/>
              <a:rect l="l" t="t" r="r" b="b"/>
              <a:pathLst>
                <a:path w="6197600" h="6386195">
                  <a:moveTo>
                    <a:pt x="6197600" y="0"/>
                  </a:moveTo>
                  <a:lnTo>
                    <a:pt x="0" y="0"/>
                  </a:lnTo>
                  <a:lnTo>
                    <a:pt x="0" y="6385610"/>
                  </a:lnTo>
                  <a:lnTo>
                    <a:pt x="6197600" y="6385610"/>
                  </a:lnTo>
                  <a:lnTo>
                    <a:pt x="6197600" y="0"/>
                  </a:lnTo>
                  <a:close/>
                </a:path>
              </a:pathLst>
            </a:custGeom>
            <a:solidFill>
              <a:srgbClr val="1A29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899" y="1324068"/>
            <a:ext cx="19151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5"/>
              <a:t>V</a:t>
            </a:r>
            <a:r>
              <a:rPr dirty="0" sz="3000"/>
              <a:t>e</a:t>
            </a:r>
            <a:r>
              <a:rPr dirty="0" sz="3000" spc="-35"/>
              <a:t>g</a:t>
            </a:r>
            <a:r>
              <a:rPr dirty="0" sz="3000" spc="-15"/>
              <a:t>eta</a:t>
            </a:r>
            <a:r>
              <a:rPr dirty="0" sz="3000"/>
              <a:t>tion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611899" y="2145631"/>
            <a:ext cx="4100829" cy="287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Kowhai-ribbonwood forest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along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river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margins.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solidFill>
                  <a:srgbClr val="FFFFFF"/>
                </a:solidFill>
                <a:latin typeface="Rawson Alt"/>
                <a:cs typeface="Rawson Alt"/>
              </a:rPr>
              <a:t>Totara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 spc="1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Otatara/Sandy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Point-Oreti Beach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area.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</a:pP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Silver</a:t>
            </a:r>
            <a:r>
              <a:rPr dirty="0" sz="900" spc="-3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beech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forest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along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Mataura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River.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99100"/>
              </a:lnSpc>
            </a:pP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Mixed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broadleaf (podocarp)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rata-kamahi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 on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limestone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hills.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Lowland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forest,</a:t>
            </a:r>
            <a:r>
              <a:rPr dirty="0" sz="900" spc="-2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mainly</a:t>
            </a:r>
            <a:r>
              <a:rPr dirty="0" sz="900" spc="-1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matai,</a:t>
            </a:r>
            <a:r>
              <a:rPr dirty="0" sz="900" spc="-2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kahikatea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mixed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podocarp</a:t>
            </a:r>
            <a:r>
              <a:rPr dirty="0" sz="900" spc="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–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Southland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Plains.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Upland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areas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dominated by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beech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endParaRPr sz="900">
              <a:latin typeface="Rawson Alt"/>
              <a:cs typeface="Rawson Alt"/>
            </a:endParaRPr>
          </a:p>
          <a:p>
            <a:pPr marL="12700" marR="1226185">
              <a:lnSpc>
                <a:spcPct val="199100"/>
              </a:lnSpc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There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relatively few areas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tussock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shrubland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.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Nine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percent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region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wetland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Rawson Alt"/>
              <a:cs typeface="Rawson Alt"/>
            </a:endParaRPr>
          </a:p>
          <a:p>
            <a:pPr marL="12700" marR="116839">
              <a:lnSpc>
                <a:spcPct val="120300"/>
              </a:lnSpc>
              <a:spcBef>
                <a:spcPts val="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Southland’s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Waitutu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-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largest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unmodified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lowland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left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 mix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 spc="-5" b="1">
                <a:solidFill>
                  <a:srgbClr val="FFFFFF"/>
                </a:solidFill>
                <a:latin typeface="Rawson Alt"/>
                <a:cs typeface="Rawson Alt"/>
              </a:rPr>
              <a:t>podocarp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, </a:t>
            </a:r>
            <a:r>
              <a:rPr dirty="0" sz="900" spc="-10" b="1">
                <a:solidFill>
                  <a:srgbClr val="FFFFFF"/>
                </a:solidFill>
                <a:latin typeface="Rawson Alt"/>
                <a:cs typeface="Rawson Alt"/>
              </a:rPr>
              <a:t>hardwood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, </a:t>
            </a:r>
            <a:r>
              <a:rPr dirty="0" sz="900" b="1">
                <a:solidFill>
                  <a:srgbClr val="FFFFFF"/>
                </a:solidFill>
                <a:latin typeface="Rawson Alt"/>
                <a:cs typeface="Rawson Alt"/>
              </a:rPr>
              <a:t>beech, has been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described 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botanist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environmental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campaigner David Bellamy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‘probably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most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important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forest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world.’</a:t>
            </a:r>
            <a:endParaRPr sz="9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13403"/>
            <a:ext cx="202818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Living</a:t>
            </a:r>
            <a:r>
              <a:rPr dirty="0" sz="3000" spc="-65"/>
              <a:t> </a:t>
            </a:r>
            <a:r>
              <a:rPr dirty="0" sz="3000" spc="-10"/>
              <a:t>relics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7911"/>
            <a:ext cx="5152390" cy="1451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0335">
              <a:lnSpc>
                <a:spcPct val="1072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Waitutu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Forest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is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largest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area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unmodified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lowland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forest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 (podocarp,</a:t>
            </a:r>
            <a:r>
              <a:rPr dirty="0" sz="1400" spc="-4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beech,</a:t>
            </a:r>
            <a:r>
              <a:rPr dirty="0" sz="1400" spc="-4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hardwood)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in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New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Zealand and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is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home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to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3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South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Island’s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largest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kākā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population.</a:t>
            </a:r>
            <a:endParaRPr sz="1400">
              <a:latin typeface="RawsonAlt-Medium"/>
              <a:cs typeface="RawsonAlt-Medium"/>
            </a:endParaRPr>
          </a:p>
          <a:p>
            <a:pPr marL="12700" marR="5080">
              <a:lnSpc>
                <a:spcPct val="107200"/>
              </a:lnSpc>
              <a:spcBef>
                <a:spcPts val="420"/>
              </a:spcBef>
            </a:pP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Without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fear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predators, native birds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and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other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wildlife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roamed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f</a:t>
            </a:r>
            <a:r>
              <a:rPr dirty="0" sz="1400" spc="-35">
                <a:solidFill>
                  <a:srgbClr val="FFFFFF"/>
                </a:solidFill>
                <a:latin typeface="RawsonAlt-Medium"/>
                <a:cs typeface="RawsonAlt-Medium"/>
              </a:rPr>
              <a:t>r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ee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l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y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in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v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g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et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ation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.</a:t>
            </a:r>
            <a:r>
              <a:rPr dirty="0" sz="1400" spc="-7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Amon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g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m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w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</a:t>
            </a:r>
            <a:r>
              <a:rPr dirty="0" sz="1400" spc="-35">
                <a:solidFill>
                  <a:srgbClr val="FFFFFF"/>
                </a:solidFill>
                <a:latin typeface="RawsonAlt-Medium"/>
                <a:cs typeface="RawsonAlt-Medium"/>
              </a:rPr>
              <a:t>r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le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g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en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dar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y</a:t>
            </a:r>
            <a:r>
              <a:rPr dirty="0" sz="1400" spc="-3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mo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a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and 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its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only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predator,</a:t>
            </a:r>
            <a:r>
              <a:rPr dirty="0" sz="1400" spc="-5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Haast’s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eagle.</a:t>
            </a:r>
            <a:r>
              <a:rPr dirty="0" sz="1400" spc="-4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Both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are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now</a:t>
            </a:r>
            <a:r>
              <a:rPr dirty="0" sz="1400" spc="-3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extinct.</a:t>
            </a:r>
            <a:endParaRPr sz="1400">
              <a:latin typeface="RawsonAlt-Medium"/>
              <a:cs typeface="RawsonAl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3213" y="686676"/>
            <a:ext cx="3623830" cy="54342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78775" y="3400304"/>
            <a:ext cx="107950" cy="273367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1.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collections.tepapa.govt.nz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MA_I419329_TePapa_The-Moa-Dinornis-Robustus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1610360" cy="87249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640"/>
              </a:spcBef>
            </a:pPr>
            <a:r>
              <a:rPr dirty="0" sz="3000" spc="-10"/>
              <a:t>Arrival</a:t>
            </a:r>
            <a:r>
              <a:rPr dirty="0" sz="3000" spc="-100"/>
              <a:t> </a:t>
            </a:r>
            <a:r>
              <a:rPr dirty="0" sz="3000" spc="-10"/>
              <a:t>of </a:t>
            </a:r>
            <a:r>
              <a:rPr dirty="0" sz="3000" spc="-625"/>
              <a:t> </a:t>
            </a:r>
            <a:r>
              <a:rPr dirty="0" sz="3000" spc="-5"/>
              <a:t>humans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419125"/>
            <a:ext cx="5117465" cy="2419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7815">
              <a:lnSpc>
                <a:spcPct val="1072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For all Māori, history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begins when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first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settlers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Polynesia </a:t>
            </a:r>
            <a:r>
              <a:rPr dirty="0" sz="1400" spc="-3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colonised</a:t>
            </a:r>
            <a:r>
              <a:rPr dirty="0" sz="1400" spc="-5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Tonga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from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west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-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 about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1500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BC.</a:t>
            </a:r>
            <a:endParaRPr sz="1400">
              <a:latin typeface="RawsonAlt-Medium"/>
              <a:cs typeface="RawsonAlt-Medium"/>
            </a:endParaRPr>
          </a:p>
          <a:p>
            <a:pPr marL="12700" marR="36195">
              <a:lnSpc>
                <a:spcPct val="107200"/>
              </a:lnSpc>
              <a:spcBef>
                <a:spcPts val="420"/>
              </a:spcBef>
            </a:pP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Over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next 2,000 years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their descendants colonised the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remainder of Polynesia, starting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with Samoa,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then moving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on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to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Marquesas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(about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2,000 years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ago), 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Tahiti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(1,500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years 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ago)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then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on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to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Easter</a:t>
            </a:r>
            <a:r>
              <a:rPr dirty="0" sz="1400" spc="-3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Island,</a:t>
            </a:r>
            <a:r>
              <a:rPr dirty="0" sz="1400" spc="-4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Hawaii,</a:t>
            </a:r>
            <a:r>
              <a:rPr dirty="0" sz="1400" spc="-4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New</a:t>
            </a:r>
            <a:r>
              <a:rPr dirty="0" sz="1400" spc="-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Zealand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and</a:t>
            </a:r>
            <a:r>
              <a:rPr dirty="0" sz="1400" spc="-2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Chathams.</a:t>
            </a:r>
            <a:endParaRPr sz="1400">
              <a:latin typeface="RawsonAlt-Medium"/>
              <a:cs typeface="RawsonAlt-Medium"/>
            </a:endParaRPr>
          </a:p>
          <a:p>
            <a:pPr marL="12700" marR="5080">
              <a:lnSpc>
                <a:spcPct val="107200"/>
              </a:lnSpc>
              <a:spcBef>
                <a:spcPts val="425"/>
              </a:spcBef>
            </a:pP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They found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New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Zealand uninhabited,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but full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wonderful new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food sources.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Some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the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features typical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this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period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were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moa </a:t>
            </a:r>
            <a:r>
              <a:rPr dirty="0" sz="1400" spc="-3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hunting</a:t>
            </a:r>
            <a:r>
              <a:rPr dirty="0" sz="1400" spc="5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and</a:t>
            </a:r>
            <a:r>
              <a:rPr dirty="0" sz="1400" spc="5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sea-mammal</a:t>
            </a:r>
            <a:r>
              <a:rPr dirty="0" sz="1400" spc="5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hunting,</a:t>
            </a:r>
            <a:r>
              <a:rPr dirty="0" sz="1400" spc="1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supplemented</a:t>
            </a:r>
            <a:r>
              <a:rPr dirty="0" sz="1400" spc="5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by</a:t>
            </a:r>
            <a:r>
              <a:rPr dirty="0" sz="1400" spc="2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crops</a:t>
            </a:r>
            <a:r>
              <a:rPr dirty="0" sz="1400" spc="5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awsonAlt-Medium"/>
                <a:cs typeface="RawsonAlt-Medium"/>
              </a:rPr>
              <a:t>of </a:t>
            </a:r>
            <a:r>
              <a:rPr dirty="0" sz="1400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awsonAlt-Medium"/>
                <a:cs typeface="RawsonAlt-Medium"/>
              </a:rPr>
              <a:t>root</a:t>
            </a:r>
            <a:r>
              <a:rPr dirty="0" sz="1400" spc="-35">
                <a:solidFill>
                  <a:srgbClr val="FFFFFF"/>
                </a:solidFill>
                <a:latin typeface="RawsonAlt-Medium"/>
                <a:cs typeface="RawsonAlt-Medium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awsonAlt-Medium"/>
                <a:cs typeface="RawsonAlt-Medium"/>
              </a:rPr>
              <a:t>vegetables.</a:t>
            </a:r>
            <a:endParaRPr sz="1400">
              <a:latin typeface="RawsonAlt-Medium"/>
              <a:cs typeface="RawsonAl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3096" y="653300"/>
            <a:ext cx="5925311" cy="50332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61340" y="5792354"/>
            <a:ext cx="26396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2.</a:t>
            </a:r>
            <a:r>
              <a:rPr dirty="0" sz="600" spc="2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collections.tepapa.govt.nz</a:t>
            </a:r>
            <a:r>
              <a:rPr dirty="0" sz="600" spc="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|</a:t>
            </a:r>
            <a:r>
              <a:rPr dirty="0" sz="600" spc="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MA_I127510_TePapa_Cook-Strait-New-Zealand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29845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Māori</a:t>
            </a:r>
            <a:r>
              <a:rPr dirty="0" sz="3000" spc="-60"/>
              <a:t> </a:t>
            </a:r>
            <a:r>
              <a:rPr dirty="0" sz="3000" spc="-5"/>
              <a:t>settlement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1981153"/>
            <a:ext cx="5160010" cy="164846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79375">
              <a:lnSpc>
                <a:spcPct val="76900"/>
              </a:lnSpc>
              <a:spcBef>
                <a:spcPts val="459"/>
              </a:spcBef>
            </a:pP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1300" spc="-20" b="1">
                <a:solidFill>
                  <a:srgbClr val="FFFFFF"/>
                </a:solidFill>
                <a:latin typeface="Rawson Alt"/>
                <a:cs typeface="Rawson Alt"/>
              </a:rPr>
              <a:t>Tahu’s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migration to </a:t>
            </a:r>
            <a:r>
              <a:rPr dirty="0" sz="1300" spc="-45" b="1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1300" spc="-15" b="1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Pounamu 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(the </a:t>
            </a:r>
            <a:r>
              <a:rPr dirty="0" sz="1300" b="1">
                <a:solidFill>
                  <a:srgbClr val="FFFFFF"/>
                </a:solidFill>
                <a:latin typeface="Rawson Alt"/>
                <a:cs typeface="Rawson Alt"/>
              </a:rPr>
              <a:t>South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Island) 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occurred </a:t>
            </a:r>
            <a:r>
              <a:rPr dirty="0" sz="1300" spc="-27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1300" spc="-1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three</a:t>
            </a:r>
            <a:r>
              <a:rPr dirty="0" sz="1300" spc="-2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waves.</a:t>
            </a:r>
            <a:endParaRPr sz="1300">
              <a:latin typeface="Rawson Alt"/>
              <a:cs typeface="Rawson Alt"/>
            </a:endParaRPr>
          </a:p>
          <a:p>
            <a:pPr marL="372110" marR="277495" indent="-228600">
              <a:lnSpc>
                <a:spcPct val="111100"/>
              </a:lnSpc>
              <a:spcBef>
                <a:spcPts val="770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iwi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Waitaha’s waka, </a:t>
            </a:r>
            <a:r>
              <a:rPr dirty="0" sz="900" spc="-5" i="1">
                <a:solidFill>
                  <a:srgbClr val="FFFFFF"/>
                </a:solidFill>
                <a:latin typeface="RawsonAlt-RegularIt"/>
                <a:cs typeface="RawsonAlt-RegularIt"/>
              </a:rPr>
              <a:t>Uruao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, landed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Nelson. As they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explored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Waitaha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bestowed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names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geographical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areas.</a:t>
            </a:r>
            <a:endParaRPr sz="900">
              <a:latin typeface="Rawson Alt"/>
              <a:cs typeface="Rawson Alt"/>
            </a:endParaRPr>
          </a:p>
          <a:p>
            <a:pPr marL="372110" marR="27940" indent="-228600">
              <a:lnSpc>
                <a:spcPct val="111100"/>
              </a:lnSpc>
              <a:spcBef>
                <a:spcPts val="42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Kāti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Māmoe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drawn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south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East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Coast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North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Island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plentiful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resources, </a:t>
            </a:r>
            <a:r>
              <a:rPr dirty="0" sz="900" spc="-2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merging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Waitaha.</a:t>
            </a:r>
            <a:endParaRPr sz="900">
              <a:latin typeface="Rawson Alt"/>
              <a:cs typeface="Rawson Alt"/>
            </a:endParaRPr>
          </a:p>
          <a:p>
            <a:pPr marL="372110" marR="5080" indent="-228600">
              <a:lnSpc>
                <a:spcPct val="111100"/>
              </a:lnSpc>
              <a:spcBef>
                <a:spcPts val="42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Descendants of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Pōtiki followed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route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down to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Pounamu. Through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inter-marriage,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warfare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political alliances, Ngāi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(the people of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Tahu)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emerged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 manawhenua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(people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land) of</a:t>
            </a:r>
            <a:r>
              <a:rPr dirty="0" sz="900" spc="-4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454" y="3712225"/>
            <a:ext cx="5048250" cy="84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35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Living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off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land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continuing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mahinga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kai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(food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gathering)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traditions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have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always</a:t>
            </a:r>
            <a:r>
              <a:rPr dirty="0" sz="900" spc="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been 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important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Ngāi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Tahu.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They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survived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gathering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forests, plains,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lakes,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rivers, seas</a:t>
            </a:r>
            <a:r>
              <a:rPr dirty="0" sz="900" spc="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surrounding</a:t>
            </a:r>
            <a:r>
              <a:rPr dirty="0" sz="9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islands.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climate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Te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Wai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Pounamu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drove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development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ingenious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ways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preserve,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store,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transport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trade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resources.</a:t>
            </a:r>
            <a:endParaRPr sz="9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5381" y="661911"/>
            <a:ext cx="5323027" cy="36166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68556" y="4436545"/>
            <a:ext cx="4204970" cy="177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31F20"/>
                </a:solidFill>
                <a:latin typeface="RawsonAlt-ExtraBold"/>
                <a:cs typeface="RawsonAlt-ExtraBold"/>
              </a:rPr>
              <a:t>1100s-1700s</a:t>
            </a:r>
            <a:endParaRPr sz="2000">
              <a:latin typeface="RawsonAlt-ExtraBold"/>
              <a:cs typeface="RawsonAlt-ExtraBold"/>
            </a:endParaRPr>
          </a:p>
          <a:p>
            <a:pPr marL="12700" marR="86995">
              <a:lnSpc>
                <a:spcPct val="111100"/>
              </a:lnSpc>
              <a:spcBef>
                <a:spcPts val="910"/>
              </a:spcBef>
            </a:pP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The arrival of permanent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settlements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Māori and the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establishment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 Ngāi 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Tahu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in </a:t>
            </a:r>
            <a:r>
              <a:rPr dirty="0" sz="900" spc="-2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Southland meant land began to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be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occupied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from coastal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 inland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areas,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was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defined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by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hunter-gatherer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lifestyle.</a:t>
            </a:r>
            <a:endParaRPr sz="900">
              <a:latin typeface="Rawson Alt"/>
              <a:cs typeface="Rawson Alt"/>
            </a:endParaRPr>
          </a:p>
          <a:p>
            <a:pPr marL="12700" marR="57150">
              <a:lnSpc>
                <a:spcPct val="111100"/>
              </a:lnSpc>
              <a:spcBef>
                <a:spcPts val="430"/>
              </a:spcBef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Early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iwi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in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Murihiku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had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learn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adapt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new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resources.</a:t>
            </a:r>
            <a:r>
              <a:rPr dirty="0" sz="900" spc="-4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Knowledge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gathered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on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how to utilise local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trees,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plants,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birds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fish for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kai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(food), rongoā (medicine),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 cl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o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thing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wha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(building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s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)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w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40">
                <a:solidFill>
                  <a:srgbClr val="231F20"/>
                </a:solidFill>
                <a:latin typeface="Rawson Alt"/>
                <a:cs typeface="Rawson Alt"/>
              </a:rPr>
              <a:t>k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mōkih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i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(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r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f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s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).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Rivers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were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utilised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not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only</a:t>
            </a:r>
            <a:r>
              <a:rPr dirty="0" sz="9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sources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mahinga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kai,</a:t>
            </a:r>
            <a:r>
              <a:rPr dirty="0" sz="900" spc="-4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but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also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Rawson Alt"/>
                <a:cs typeface="Rawson Alt"/>
              </a:rPr>
              <a:t>as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highways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trade </a:t>
            </a:r>
            <a:r>
              <a:rPr dirty="0" sz="900" spc="-2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routes;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231F20"/>
                </a:solidFill>
                <a:latin typeface="Rawson Alt"/>
                <a:cs typeface="Rawson Alt"/>
              </a:rPr>
              <a:t>a</a:t>
            </a:r>
            <a:r>
              <a:rPr dirty="0" sz="900" spc="-3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way</a:t>
            </a:r>
            <a:r>
              <a:rPr dirty="0" sz="900" spc="-5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bring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resources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out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 from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interiors</a:t>
            </a:r>
            <a:r>
              <a:rPr dirty="0" sz="900" spc="-2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Rawson Alt"/>
                <a:cs typeface="Rawson Alt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Rawson Alt"/>
                <a:cs typeface="Rawson Alt"/>
              </a:rPr>
              <a:t>coastal settlements.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8999" y="1653353"/>
            <a:ext cx="107950" cy="263842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FFFFFF"/>
                </a:solidFill>
                <a:latin typeface="Rawson Alt"/>
                <a:cs typeface="Rawson Alt"/>
              </a:rPr>
              <a:t>FIG</a:t>
            </a:r>
            <a:r>
              <a:rPr dirty="0" sz="600" spc="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spc="-5" b="1">
                <a:solidFill>
                  <a:srgbClr val="FFFFFF"/>
                </a:solidFill>
                <a:latin typeface="Rawson Alt"/>
                <a:cs typeface="Rawson Alt"/>
              </a:rPr>
              <a:t>3.</a:t>
            </a:r>
            <a:r>
              <a:rPr dirty="0" sz="600" spc="2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Rawson Alt"/>
                <a:cs typeface="Rawson Alt"/>
              </a:rPr>
              <a:t>collections.tepapa.govt.nz</a:t>
            </a:r>
            <a:r>
              <a:rPr dirty="0" sz="600" spc="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FFFFFF"/>
                </a:solidFill>
                <a:latin typeface="Rawson Alt"/>
                <a:cs typeface="Rawson Alt"/>
              </a:rPr>
              <a:t>|</a:t>
            </a:r>
            <a:r>
              <a:rPr dirty="0" sz="600" spc="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Rawson Alt"/>
                <a:cs typeface="Rawson Alt"/>
              </a:rPr>
              <a:t>MA_I127510_TePapa_Cook-Strait-New-Zealand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43192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"/>
              <a:t>Hunter-gatherer</a:t>
            </a:r>
            <a:r>
              <a:rPr dirty="0" sz="3000" spc="-135"/>
              <a:t> </a:t>
            </a:r>
            <a:r>
              <a:rPr dirty="0" sz="3000" spc="-5"/>
              <a:t>lifestyle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1981153"/>
            <a:ext cx="5079365" cy="202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Use</a:t>
            </a:r>
            <a:r>
              <a:rPr dirty="0" sz="1300" spc="-1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1300" spc="-15" b="1">
                <a:solidFill>
                  <a:srgbClr val="FFFFFF"/>
                </a:solidFill>
                <a:latin typeface="Rawson Alt"/>
                <a:cs typeface="Rawson Alt"/>
              </a:rPr>
              <a:t> fire </a:t>
            </a:r>
            <a:r>
              <a:rPr dirty="0" sz="1300" b="1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Rawson Alt"/>
                <a:cs typeface="Rawson Alt"/>
              </a:rPr>
              <a:t>a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 deliberate</a:t>
            </a:r>
            <a:r>
              <a:rPr dirty="0" sz="1300" spc="-1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tool</a:t>
            </a:r>
            <a:r>
              <a:rPr dirty="0" sz="1300" spc="-2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endParaRPr sz="1300">
              <a:latin typeface="Rawson Alt"/>
              <a:cs typeface="Rawson Alt"/>
            </a:endParaRPr>
          </a:p>
          <a:p>
            <a:pPr marL="143510">
              <a:lnSpc>
                <a:spcPct val="100000"/>
              </a:lnSpc>
              <a:spcBef>
                <a:spcPts val="890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Hunt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moa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(forced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extinction).</a:t>
            </a:r>
            <a:endParaRPr sz="900">
              <a:latin typeface="Rawson Alt"/>
              <a:cs typeface="Rawson Alt"/>
            </a:endParaRPr>
          </a:p>
          <a:p>
            <a:pPr marL="143510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Encourage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growth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bracken fern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(a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key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food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source).</a:t>
            </a:r>
            <a:endParaRPr sz="900">
              <a:latin typeface="Rawson Alt"/>
              <a:cs typeface="Rawson Alt"/>
            </a:endParaRPr>
          </a:p>
          <a:p>
            <a:pPr marL="143510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Clear</a:t>
            </a:r>
            <a:r>
              <a:rPr dirty="0" sz="900" spc="-4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tracts 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for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easier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access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travel.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FFFFFF"/>
                </a:solidFill>
                <a:latin typeface="Rawson Alt"/>
                <a:cs typeface="Rawson Alt"/>
              </a:rPr>
              <a:t>Seals</a:t>
            </a:r>
            <a:endParaRPr sz="1300">
              <a:latin typeface="Rawson Alt"/>
              <a:cs typeface="Rawson Alt"/>
            </a:endParaRPr>
          </a:p>
          <a:p>
            <a:pPr marL="143510">
              <a:lnSpc>
                <a:spcPct val="100000"/>
              </a:lnSpc>
              <a:spcBef>
                <a:spcPts val="890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Favoured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meat,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seals’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fur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made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warm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clothing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their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teeth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used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fish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hooks.</a:t>
            </a:r>
            <a:endParaRPr sz="900">
              <a:latin typeface="Rawson Alt"/>
              <a:cs typeface="Rawson Alt"/>
            </a:endParaRPr>
          </a:p>
          <a:p>
            <a:pPr marL="143510">
              <a:lnSpc>
                <a:spcPct val="100000"/>
              </a:lnSpc>
              <a:spcBef>
                <a:spcPts val="545"/>
              </a:spcBef>
              <a:tabLst>
                <a:tab pos="372110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easy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find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rocky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shores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that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most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colonies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disappeared.</a:t>
            </a:r>
            <a:endParaRPr sz="900">
              <a:latin typeface="Rawson Alt"/>
              <a:cs typeface="Rawson Alt"/>
            </a:endParaRPr>
          </a:p>
          <a:p>
            <a:pPr>
              <a:lnSpc>
                <a:spcPct val="100000"/>
              </a:lnSpc>
            </a:pPr>
            <a:endParaRPr sz="95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</a:pP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Birds</a:t>
            </a:r>
            <a:r>
              <a:rPr dirty="0" sz="1300" spc="-2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b="1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1300" spc="-2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Rawson Alt"/>
                <a:cs typeface="Rawson Alt"/>
              </a:rPr>
              <a:t>fish</a:t>
            </a:r>
            <a:endParaRPr sz="13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899" y="4027887"/>
            <a:ext cx="4389755" cy="64516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provided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food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all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year.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Groups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Māori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would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move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inland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late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winter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summer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fish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rivers.</a:t>
            </a:r>
            <a:endParaRPr sz="900">
              <a:latin typeface="Rawson Alt"/>
              <a:cs typeface="Rawson Al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40665" algn="l"/>
              </a:tabLst>
            </a:pPr>
            <a:r>
              <a:rPr dirty="0" sz="900" spc="-125">
                <a:solidFill>
                  <a:srgbClr val="FFFFFF"/>
                </a:solidFill>
                <a:latin typeface="Arial"/>
                <a:cs typeface="Arial"/>
              </a:rPr>
              <a:t>»	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autumn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kākā,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kākāpō,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kererū,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takahē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weka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hunted.</a:t>
            </a:r>
            <a:endParaRPr sz="900">
              <a:latin typeface="Rawson Alt"/>
              <a:cs typeface="Rawson A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521" y="653287"/>
            <a:ext cx="5626887" cy="34925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75155" y="4224158"/>
            <a:ext cx="2344420" cy="20637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 4.</a:t>
            </a:r>
            <a:r>
              <a:rPr dirty="0" sz="600" spc="10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Mackerel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fish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chromolithograph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(1878)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by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Samuel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Kilbourne. </a:t>
            </a:r>
            <a:r>
              <a:rPr dirty="0" sz="600" spc="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Original from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Museum of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New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 Zealand.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Digitally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enhanced by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rawpixel.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38741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The</a:t>
            </a:r>
            <a:r>
              <a:rPr dirty="0" sz="3000" spc="-45"/>
              <a:t> </a:t>
            </a:r>
            <a:r>
              <a:rPr dirty="0" sz="3000" spc="-10"/>
              <a:t>Europeans</a:t>
            </a:r>
            <a:r>
              <a:rPr dirty="0" sz="3000" spc="-40"/>
              <a:t> </a:t>
            </a:r>
            <a:r>
              <a:rPr dirty="0" sz="3000" spc="-10"/>
              <a:t>arrived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0914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Europeans slowly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trickled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Southland,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drawn here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natural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resources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land which could be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nv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er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o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fit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.</a:t>
            </a:r>
            <a:r>
              <a:rPr dirty="0" sz="900" spc="-5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 chan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us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vi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r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onme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n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500" y="4986265"/>
            <a:ext cx="45332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This timeline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will help highlight how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different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periods of land use have impacted the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environment, with emphasis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on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freshwater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management units (the main river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systems,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such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as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Aparima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example).</a:t>
            </a:r>
            <a:endParaRPr sz="900">
              <a:latin typeface="Rawson Alt"/>
              <a:cs typeface="Rawson A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500" y="2634494"/>
            <a:ext cx="3531870" cy="2228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10" b="1">
                <a:solidFill>
                  <a:srgbClr val="FFFFFF"/>
                </a:solidFill>
                <a:latin typeface="RawsonAlt-ExtraBold"/>
                <a:cs typeface="RawsonAlt-ExtraBold"/>
              </a:rPr>
              <a:t>European</a:t>
            </a:r>
            <a:r>
              <a:rPr dirty="0" sz="2050" spc="-25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2050" b="1">
                <a:solidFill>
                  <a:srgbClr val="FFFFFF"/>
                </a:solidFill>
                <a:latin typeface="RawsonAlt-ExtraBold"/>
                <a:cs typeface="RawsonAlt-ExtraBold"/>
              </a:rPr>
              <a:t>settlement</a:t>
            </a:r>
            <a:r>
              <a:rPr dirty="0" sz="2050" spc="-3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2050" b="1">
                <a:solidFill>
                  <a:srgbClr val="FFFFFF"/>
                </a:solidFill>
                <a:latin typeface="RawsonAlt-ExtraBold"/>
                <a:cs typeface="RawsonAlt-ExtraBold"/>
              </a:rPr>
              <a:t>timeline</a:t>
            </a:r>
            <a:endParaRPr sz="2050">
              <a:latin typeface="RawsonAlt-ExtraBold"/>
              <a:cs typeface="RawsonAlt-ExtraBold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Late</a:t>
            </a:r>
            <a:r>
              <a:rPr dirty="0" sz="1000" spc="-2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1700s</a:t>
            </a:r>
            <a:r>
              <a:rPr dirty="0" sz="1000" spc="-2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Sealers</a:t>
            </a:r>
            <a:endParaRPr sz="1000">
              <a:latin typeface="RawsonAlt-ExtraBold"/>
              <a:cs typeface="RawsonAlt-ExtraBold"/>
            </a:endParaRPr>
          </a:p>
          <a:p>
            <a:pPr marL="12700" marR="1962785">
              <a:lnSpc>
                <a:spcPct val="204199"/>
              </a:lnSpc>
            </a:pPr>
            <a:r>
              <a:rPr dirty="0" sz="1000" spc="-10" b="1">
                <a:solidFill>
                  <a:srgbClr val="FFFFFF"/>
                </a:solidFill>
                <a:latin typeface="RawsonAlt-ExtraBold"/>
                <a:cs typeface="RawsonAlt-ExtraBold"/>
              </a:rPr>
              <a:t>Early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1800s Flax harvesters </a:t>
            </a:r>
            <a:r>
              <a:rPr dirty="0" sz="1000" spc="-204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1800s </a:t>
            </a:r>
            <a:r>
              <a:rPr dirty="0" sz="1000" b="1">
                <a:solidFill>
                  <a:srgbClr val="FFFFFF"/>
                </a:solidFill>
                <a:latin typeface="RawsonAlt-ExtraBold"/>
                <a:cs typeface="RawsonAlt-ExtraBold"/>
              </a:rPr>
              <a:t>–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 1900s</a:t>
            </a:r>
            <a:endParaRPr sz="1000">
              <a:latin typeface="RawsonAlt-ExtraBold"/>
              <a:cs typeface="RawsonAlt-Extra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RawsonAlt-ExtraBold"/>
              <a:cs typeface="RawsonAlt-ExtraBold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1900</a:t>
            </a:r>
            <a:r>
              <a:rPr dirty="0" sz="1000" b="1">
                <a:solidFill>
                  <a:srgbClr val="FFFFFF"/>
                </a:solidFill>
                <a:latin typeface="RawsonAlt-ExtraBold"/>
                <a:cs typeface="RawsonAlt-ExtraBold"/>
              </a:rPr>
              <a:t>-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1950</a:t>
            </a:r>
            <a:endParaRPr sz="1000">
              <a:latin typeface="RawsonAlt-ExtraBold"/>
              <a:cs typeface="RawsonAlt-Extra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RawsonAlt-ExtraBold"/>
              <a:cs typeface="RawsonAlt-ExtraBold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1951</a:t>
            </a:r>
            <a:r>
              <a:rPr dirty="0" sz="1000" spc="-5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RawsonAlt-ExtraBold"/>
                <a:cs typeface="RawsonAlt-ExtraBold"/>
              </a:rPr>
              <a:t>-</a:t>
            </a:r>
            <a:r>
              <a:rPr dirty="0" sz="1000" spc="-5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2000</a:t>
            </a:r>
            <a:endParaRPr sz="1000">
              <a:latin typeface="RawsonAlt-ExtraBold"/>
              <a:cs typeface="RawsonAlt-Extra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RawsonAlt-ExtraBold"/>
              <a:cs typeface="RawsonAlt-ExtraBold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RawsonAlt-ExtraBold"/>
                <a:cs typeface="RawsonAlt-ExtraBold"/>
              </a:rPr>
              <a:t>&gt;</a:t>
            </a:r>
            <a:r>
              <a:rPr dirty="0" sz="1000" spc="-40" b="1">
                <a:solidFill>
                  <a:srgbClr val="FFFFFF"/>
                </a:solidFill>
                <a:latin typeface="RawsonAlt-ExtraBold"/>
                <a:cs typeface="RawsonAlt-ExtraBold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RawsonAlt-ExtraBold"/>
                <a:cs typeface="RawsonAlt-ExtraBold"/>
              </a:rPr>
              <a:t>2000</a:t>
            </a:r>
            <a:endParaRPr sz="1000">
              <a:latin typeface="RawsonAlt-ExtraBold"/>
              <a:cs typeface="RawsonAlt-Extra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0367" y="653288"/>
            <a:ext cx="11328400" cy="4514850"/>
            <a:chOff x="630367" y="653288"/>
            <a:chExt cx="11328400" cy="45148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9680" y="653288"/>
              <a:ext cx="5728728" cy="45148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0367" y="3383396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 h="0">
                  <a:moveTo>
                    <a:pt x="0" y="0"/>
                  </a:moveTo>
                  <a:lnTo>
                    <a:pt x="2703601" y="0"/>
                  </a:lnTo>
                </a:path>
              </a:pathLst>
            </a:custGeom>
            <a:ln w="9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0367" y="3697498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 h="0">
                  <a:moveTo>
                    <a:pt x="0" y="0"/>
                  </a:moveTo>
                  <a:lnTo>
                    <a:pt x="2703601" y="0"/>
                  </a:lnTo>
                </a:path>
              </a:pathLst>
            </a:custGeom>
            <a:ln w="9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0367" y="3999191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 h="0">
                  <a:moveTo>
                    <a:pt x="0" y="0"/>
                  </a:moveTo>
                  <a:lnTo>
                    <a:pt x="2703601" y="0"/>
                  </a:lnTo>
                </a:path>
              </a:pathLst>
            </a:custGeom>
            <a:ln w="9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0367" y="4300890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 h="0">
                  <a:moveTo>
                    <a:pt x="0" y="0"/>
                  </a:moveTo>
                  <a:lnTo>
                    <a:pt x="2703601" y="0"/>
                  </a:lnTo>
                </a:path>
              </a:pathLst>
            </a:custGeom>
            <a:ln w="9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0367" y="4602584"/>
              <a:ext cx="2703830" cy="0"/>
            </a:xfrm>
            <a:custGeom>
              <a:avLst/>
              <a:gdLst/>
              <a:ahLst/>
              <a:cxnLst/>
              <a:rect l="l" t="t" r="r" b="b"/>
              <a:pathLst>
                <a:path w="2703829" h="0">
                  <a:moveTo>
                    <a:pt x="0" y="0"/>
                  </a:moveTo>
                  <a:lnTo>
                    <a:pt x="2703601" y="0"/>
                  </a:lnTo>
                </a:path>
              </a:pathLst>
            </a:custGeom>
            <a:ln w="9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629699" y="5201067"/>
            <a:ext cx="2988310" cy="22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 </a:t>
            </a:r>
            <a:r>
              <a:rPr dirty="0" sz="600" spc="-5" b="1">
                <a:solidFill>
                  <a:srgbClr val="231F20"/>
                </a:solidFill>
                <a:latin typeface="Rawson Alt"/>
                <a:cs typeface="Rawson Alt"/>
              </a:rPr>
              <a:t>5.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The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emigrants, 1844, London, by William Allsworth. Purchased 1992 with New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Zealand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Lottery</a:t>
            </a:r>
            <a:r>
              <a:rPr dirty="0" sz="600" spc="-1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Grants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Board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funds.</a:t>
            </a:r>
            <a:r>
              <a:rPr dirty="0" sz="600" spc="-35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20">
                <a:solidFill>
                  <a:srgbClr val="231F20"/>
                </a:solidFill>
                <a:latin typeface="Rawson Alt"/>
                <a:cs typeface="Rawson Alt"/>
              </a:rPr>
              <a:t>Te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 Papa</a:t>
            </a:r>
            <a:r>
              <a:rPr dirty="0" sz="600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Rawson Alt"/>
                <a:cs typeface="Rawson Alt"/>
              </a:rPr>
              <a:t>(1992-0022-1)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00" y="1324852"/>
            <a:ext cx="33172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Sealers</a:t>
            </a:r>
            <a:r>
              <a:rPr dirty="0" sz="3000" spc="-25"/>
              <a:t> </a:t>
            </a:r>
            <a:r>
              <a:rPr dirty="0" sz="3000"/>
              <a:t>-</a:t>
            </a:r>
            <a:r>
              <a:rPr dirty="0" sz="3000" spc="-30"/>
              <a:t> </a:t>
            </a:r>
            <a:r>
              <a:rPr dirty="0" sz="3000" spc="-10"/>
              <a:t>late</a:t>
            </a:r>
            <a:r>
              <a:rPr dirty="0" sz="3000" spc="-20"/>
              <a:t> </a:t>
            </a:r>
            <a:r>
              <a:rPr dirty="0" sz="3000" spc="-5"/>
              <a:t>1700s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13500" y="2016751"/>
            <a:ext cx="5112385" cy="191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265">
              <a:lnSpc>
                <a:spcPct val="1111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1773 Captain James Cook anchored at Dusky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Sound 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Fiordland where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his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crew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killed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seals.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News of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quantity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quality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seals soon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brought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sealers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from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Australia.</a:t>
            </a:r>
            <a:endParaRPr sz="900">
              <a:latin typeface="Rawson Alt"/>
              <a:cs typeface="Rawson Alt"/>
            </a:endParaRPr>
          </a:p>
          <a:p>
            <a:pPr marL="12700" marR="313055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 1792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 i="1">
                <a:solidFill>
                  <a:srgbClr val="FFFFFF"/>
                </a:solidFill>
                <a:latin typeface="RawsonAlt-RegularIt"/>
                <a:cs typeface="RawsonAlt-RegularIt"/>
              </a:rPr>
              <a:t>Britannia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left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Dusky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Sound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4,500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skins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Chinese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market.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 skin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highly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sought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after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Britain,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China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America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for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clothing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accessories.</a:t>
            </a:r>
            <a:endParaRPr sz="900">
              <a:latin typeface="Rawson Alt"/>
              <a:cs typeface="Rawson Alt"/>
            </a:endParaRPr>
          </a:p>
          <a:p>
            <a:pPr marL="12700" marR="5080">
              <a:lnSpc>
                <a:spcPct val="111100"/>
              </a:lnSpc>
              <a:spcBef>
                <a:spcPts val="425"/>
              </a:spcBef>
            </a:pP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gangs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left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remote areas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and islands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around coastal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Southland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where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early contact was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made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iwi.</a:t>
            </a:r>
            <a:endParaRPr sz="900">
              <a:latin typeface="Rawson Alt"/>
              <a:cs typeface="Rawson Alt"/>
            </a:endParaRPr>
          </a:p>
          <a:p>
            <a:pPr marL="12700" marR="67310">
              <a:lnSpc>
                <a:spcPct val="1111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1802–1810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saw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greatest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activity, with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thousands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seals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indiscriminately slaughtered, endangering </a:t>
            </a:r>
            <a:r>
              <a:rPr dirty="0" sz="900" spc="-204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population. By 1810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 no longer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profitable.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There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were revivals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1820-30s, but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after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 that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any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sealing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was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to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supplement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other</a:t>
            </a:r>
            <a:r>
              <a:rPr dirty="0" sz="900" spc="-3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trades.</a:t>
            </a:r>
            <a:endParaRPr sz="900">
              <a:latin typeface="Rawson Alt"/>
              <a:cs typeface="Rawson Alt"/>
            </a:endParaRPr>
          </a:p>
          <a:p>
            <a:pPr marL="12700" marR="147320">
              <a:lnSpc>
                <a:spcPct val="111100"/>
              </a:lnSpc>
              <a:spcBef>
                <a:spcPts val="425"/>
              </a:spcBef>
            </a:pP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Concerned by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decreasing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population,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New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Zealand Government confined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hunting to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the </a:t>
            </a:r>
            <a:r>
              <a:rPr dirty="0" sz="900" spc="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Rawson Alt"/>
                <a:cs typeface="Rawson Alt"/>
              </a:rPr>
              <a:t>winter</a:t>
            </a:r>
            <a:r>
              <a:rPr dirty="0" sz="900" spc="-3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season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law</a:t>
            </a:r>
            <a:r>
              <a:rPr dirty="0" sz="900" spc="-1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in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1875.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September</a:t>
            </a:r>
            <a:r>
              <a:rPr dirty="0" sz="900" spc="-25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1946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sealing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officially</a:t>
            </a:r>
            <a:r>
              <a:rPr dirty="0" sz="9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Rawson Alt"/>
                <a:cs typeface="Rawson Alt"/>
              </a:rPr>
              <a:t>became </a:t>
            </a:r>
            <a:r>
              <a:rPr dirty="0" sz="900">
                <a:solidFill>
                  <a:srgbClr val="FFFFFF"/>
                </a:solidFill>
                <a:latin typeface="Rawson Alt"/>
                <a:cs typeface="Rawson Alt"/>
              </a:rPr>
              <a:t>illegal.</a:t>
            </a:r>
            <a:endParaRPr sz="900">
              <a:latin typeface="Rawson Alt"/>
              <a:cs typeface="Rawson A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90856" y="653300"/>
            <a:ext cx="5567045" cy="5460365"/>
            <a:chOff x="6390856" y="653300"/>
            <a:chExt cx="5567045" cy="5460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0856" y="653300"/>
              <a:ext cx="5566661" cy="39802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80547" y="3679003"/>
              <a:ext cx="2434590" cy="2434590"/>
            </a:xfrm>
            <a:custGeom>
              <a:avLst/>
              <a:gdLst/>
              <a:ahLst/>
              <a:cxnLst/>
              <a:rect l="l" t="t" r="r" b="b"/>
              <a:pathLst>
                <a:path w="2434590" h="2434590">
                  <a:moveTo>
                    <a:pt x="1217028" y="0"/>
                  </a:moveTo>
                  <a:lnTo>
                    <a:pt x="1169239" y="921"/>
                  </a:lnTo>
                  <a:lnTo>
                    <a:pt x="1121918" y="3661"/>
                  </a:lnTo>
                  <a:lnTo>
                    <a:pt x="1075096" y="8187"/>
                  </a:lnTo>
                  <a:lnTo>
                    <a:pt x="1028809" y="14465"/>
                  </a:lnTo>
                  <a:lnTo>
                    <a:pt x="983091" y="22462"/>
                  </a:lnTo>
                  <a:lnTo>
                    <a:pt x="937974" y="32142"/>
                  </a:lnTo>
                  <a:lnTo>
                    <a:pt x="893493" y="43473"/>
                  </a:lnTo>
                  <a:lnTo>
                    <a:pt x="849682" y="56420"/>
                  </a:lnTo>
                  <a:lnTo>
                    <a:pt x="806574" y="70950"/>
                  </a:lnTo>
                  <a:lnTo>
                    <a:pt x="764203" y="87029"/>
                  </a:lnTo>
                  <a:lnTo>
                    <a:pt x="722604" y="104624"/>
                  </a:lnTo>
                  <a:lnTo>
                    <a:pt x="681809" y="123699"/>
                  </a:lnTo>
                  <a:lnTo>
                    <a:pt x="641853" y="144222"/>
                  </a:lnTo>
                  <a:lnTo>
                    <a:pt x="602770" y="166159"/>
                  </a:lnTo>
                  <a:lnTo>
                    <a:pt x="564593" y="189475"/>
                  </a:lnTo>
                  <a:lnTo>
                    <a:pt x="527356" y="214138"/>
                  </a:lnTo>
                  <a:lnTo>
                    <a:pt x="491093" y="240112"/>
                  </a:lnTo>
                  <a:lnTo>
                    <a:pt x="455838" y="267366"/>
                  </a:lnTo>
                  <a:lnTo>
                    <a:pt x="421625" y="295863"/>
                  </a:lnTo>
                  <a:lnTo>
                    <a:pt x="388487" y="325571"/>
                  </a:lnTo>
                  <a:lnTo>
                    <a:pt x="356458" y="356457"/>
                  </a:lnTo>
                  <a:lnTo>
                    <a:pt x="325573" y="388485"/>
                  </a:lnTo>
                  <a:lnTo>
                    <a:pt x="295864" y="421623"/>
                  </a:lnTo>
                  <a:lnTo>
                    <a:pt x="267367" y="455836"/>
                  </a:lnTo>
                  <a:lnTo>
                    <a:pt x="240113" y="491090"/>
                  </a:lnTo>
                  <a:lnTo>
                    <a:pt x="214138" y="527353"/>
                  </a:lnTo>
                  <a:lnTo>
                    <a:pt x="189476" y="564589"/>
                  </a:lnTo>
                  <a:lnTo>
                    <a:pt x="166159" y="602766"/>
                  </a:lnTo>
                  <a:lnTo>
                    <a:pt x="144222" y="641849"/>
                  </a:lnTo>
                  <a:lnTo>
                    <a:pt x="123699" y="681804"/>
                  </a:lnTo>
                  <a:lnTo>
                    <a:pt x="104624" y="722599"/>
                  </a:lnTo>
                  <a:lnTo>
                    <a:pt x="87030" y="764198"/>
                  </a:lnTo>
                  <a:lnTo>
                    <a:pt x="70950" y="806568"/>
                  </a:lnTo>
                  <a:lnTo>
                    <a:pt x="56420" y="849675"/>
                  </a:lnTo>
                  <a:lnTo>
                    <a:pt x="43473" y="893486"/>
                  </a:lnTo>
                  <a:lnTo>
                    <a:pt x="32142" y="937966"/>
                  </a:lnTo>
                  <a:lnTo>
                    <a:pt x="22462" y="983082"/>
                  </a:lnTo>
                  <a:lnTo>
                    <a:pt x="14465" y="1028800"/>
                  </a:lnTo>
                  <a:lnTo>
                    <a:pt x="8187" y="1075086"/>
                  </a:lnTo>
                  <a:lnTo>
                    <a:pt x="3661" y="1121907"/>
                  </a:lnTo>
                  <a:lnTo>
                    <a:pt x="921" y="1169228"/>
                  </a:lnTo>
                  <a:lnTo>
                    <a:pt x="0" y="1217015"/>
                  </a:lnTo>
                  <a:lnTo>
                    <a:pt x="921" y="1264804"/>
                  </a:lnTo>
                  <a:lnTo>
                    <a:pt x="3661" y="1312125"/>
                  </a:lnTo>
                  <a:lnTo>
                    <a:pt x="8187" y="1358947"/>
                  </a:lnTo>
                  <a:lnTo>
                    <a:pt x="14465" y="1405233"/>
                  </a:lnTo>
                  <a:lnTo>
                    <a:pt x="22462" y="1450952"/>
                  </a:lnTo>
                  <a:lnTo>
                    <a:pt x="32142" y="1496069"/>
                  </a:lnTo>
                  <a:lnTo>
                    <a:pt x="43473" y="1540550"/>
                  </a:lnTo>
                  <a:lnTo>
                    <a:pt x="56420" y="1584361"/>
                  </a:lnTo>
                  <a:lnTo>
                    <a:pt x="70950" y="1627469"/>
                  </a:lnTo>
                  <a:lnTo>
                    <a:pt x="87030" y="1669840"/>
                  </a:lnTo>
                  <a:lnTo>
                    <a:pt x="104624" y="1711439"/>
                  </a:lnTo>
                  <a:lnTo>
                    <a:pt x="123699" y="1752234"/>
                  </a:lnTo>
                  <a:lnTo>
                    <a:pt x="144222" y="1792190"/>
                  </a:lnTo>
                  <a:lnTo>
                    <a:pt x="166159" y="1831273"/>
                  </a:lnTo>
                  <a:lnTo>
                    <a:pt x="189476" y="1869450"/>
                  </a:lnTo>
                  <a:lnTo>
                    <a:pt x="214138" y="1906687"/>
                  </a:lnTo>
                  <a:lnTo>
                    <a:pt x="240113" y="1942950"/>
                  </a:lnTo>
                  <a:lnTo>
                    <a:pt x="267367" y="1978205"/>
                  </a:lnTo>
                  <a:lnTo>
                    <a:pt x="295864" y="2012418"/>
                  </a:lnTo>
                  <a:lnTo>
                    <a:pt x="325573" y="2045556"/>
                  </a:lnTo>
                  <a:lnTo>
                    <a:pt x="356458" y="2077585"/>
                  </a:lnTo>
                  <a:lnTo>
                    <a:pt x="388487" y="2108470"/>
                  </a:lnTo>
                  <a:lnTo>
                    <a:pt x="421625" y="2138179"/>
                  </a:lnTo>
                  <a:lnTo>
                    <a:pt x="455838" y="2166676"/>
                  </a:lnTo>
                  <a:lnTo>
                    <a:pt x="491093" y="2193930"/>
                  </a:lnTo>
                  <a:lnTo>
                    <a:pt x="527356" y="2219904"/>
                  </a:lnTo>
                  <a:lnTo>
                    <a:pt x="564593" y="2244567"/>
                  </a:lnTo>
                  <a:lnTo>
                    <a:pt x="602770" y="2267884"/>
                  </a:lnTo>
                  <a:lnTo>
                    <a:pt x="641853" y="2289820"/>
                  </a:lnTo>
                  <a:lnTo>
                    <a:pt x="681809" y="2310343"/>
                  </a:lnTo>
                  <a:lnTo>
                    <a:pt x="722604" y="2329419"/>
                  </a:lnTo>
                  <a:lnTo>
                    <a:pt x="764203" y="2347013"/>
                  </a:lnTo>
                  <a:lnTo>
                    <a:pt x="806574" y="2363092"/>
                  </a:lnTo>
                  <a:lnTo>
                    <a:pt x="849682" y="2377623"/>
                  </a:lnTo>
                  <a:lnTo>
                    <a:pt x="893493" y="2390570"/>
                  </a:lnTo>
                  <a:lnTo>
                    <a:pt x="937974" y="2401901"/>
                  </a:lnTo>
                  <a:lnTo>
                    <a:pt x="983091" y="2411581"/>
                  </a:lnTo>
                  <a:lnTo>
                    <a:pt x="1028809" y="2419577"/>
                  </a:lnTo>
                  <a:lnTo>
                    <a:pt x="1075096" y="2425856"/>
                  </a:lnTo>
                  <a:lnTo>
                    <a:pt x="1121918" y="2430382"/>
                  </a:lnTo>
                  <a:lnTo>
                    <a:pt x="1169239" y="2433122"/>
                  </a:lnTo>
                  <a:lnTo>
                    <a:pt x="1217028" y="2434043"/>
                  </a:lnTo>
                  <a:lnTo>
                    <a:pt x="1264816" y="2433122"/>
                  </a:lnTo>
                  <a:lnTo>
                    <a:pt x="1312138" y="2430382"/>
                  </a:lnTo>
                  <a:lnTo>
                    <a:pt x="1358959" y="2425856"/>
                  </a:lnTo>
                  <a:lnTo>
                    <a:pt x="1405246" y="2419577"/>
                  </a:lnTo>
                  <a:lnTo>
                    <a:pt x="1450965" y="2411581"/>
                  </a:lnTo>
                  <a:lnTo>
                    <a:pt x="1496082" y="2401901"/>
                  </a:lnTo>
                  <a:lnTo>
                    <a:pt x="1540563" y="2390570"/>
                  </a:lnTo>
                  <a:lnTo>
                    <a:pt x="1584374" y="2377623"/>
                  </a:lnTo>
                  <a:lnTo>
                    <a:pt x="1627482" y="2363092"/>
                  </a:lnTo>
                  <a:lnTo>
                    <a:pt x="1669852" y="2347013"/>
                  </a:lnTo>
                  <a:lnTo>
                    <a:pt x="1711452" y="2329419"/>
                  </a:lnTo>
                  <a:lnTo>
                    <a:pt x="1752247" y="2310343"/>
                  </a:lnTo>
                  <a:lnTo>
                    <a:pt x="1792203" y="2289820"/>
                  </a:lnTo>
                  <a:lnTo>
                    <a:pt x="1831286" y="2267884"/>
                  </a:lnTo>
                  <a:lnTo>
                    <a:pt x="1869463" y="2244567"/>
                  </a:lnTo>
                  <a:lnTo>
                    <a:pt x="1906700" y="2219904"/>
                  </a:lnTo>
                  <a:lnTo>
                    <a:pt x="1942962" y="2193930"/>
                  </a:lnTo>
                  <a:lnTo>
                    <a:pt x="1978217" y="2166676"/>
                  </a:lnTo>
                  <a:lnTo>
                    <a:pt x="2012431" y="2138179"/>
                  </a:lnTo>
                  <a:lnTo>
                    <a:pt x="2045569" y="2108470"/>
                  </a:lnTo>
                  <a:lnTo>
                    <a:pt x="2077597" y="2077585"/>
                  </a:lnTo>
                  <a:lnTo>
                    <a:pt x="2108483" y="2045556"/>
                  </a:lnTo>
                  <a:lnTo>
                    <a:pt x="2138191" y="2012418"/>
                  </a:lnTo>
                  <a:lnTo>
                    <a:pt x="2166689" y="1978205"/>
                  </a:lnTo>
                  <a:lnTo>
                    <a:pt x="2193942" y="1942950"/>
                  </a:lnTo>
                  <a:lnTo>
                    <a:pt x="2219917" y="1906687"/>
                  </a:lnTo>
                  <a:lnTo>
                    <a:pt x="2244580" y="1869450"/>
                  </a:lnTo>
                  <a:lnTo>
                    <a:pt x="2267896" y="1831273"/>
                  </a:lnTo>
                  <a:lnTo>
                    <a:pt x="2289833" y="1792190"/>
                  </a:lnTo>
                  <a:lnTo>
                    <a:pt x="2310356" y="1752234"/>
                  </a:lnTo>
                  <a:lnTo>
                    <a:pt x="2329432" y="1711439"/>
                  </a:lnTo>
                  <a:lnTo>
                    <a:pt x="2347026" y="1669840"/>
                  </a:lnTo>
                  <a:lnTo>
                    <a:pt x="2363105" y="1627469"/>
                  </a:lnTo>
                  <a:lnTo>
                    <a:pt x="2377635" y="1584361"/>
                  </a:lnTo>
                  <a:lnTo>
                    <a:pt x="2390583" y="1540550"/>
                  </a:lnTo>
                  <a:lnTo>
                    <a:pt x="2401914" y="1496069"/>
                  </a:lnTo>
                  <a:lnTo>
                    <a:pt x="2411594" y="1450952"/>
                  </a:lnTo>
                  <a:lnTo>
                    <a:pt x="2419590" y="1405233"/>
                  </a:lnTo>
                  <a:lnTo>
                    <a:pt x="2425868" y="1358947"/>
                  </a:lnTo>
                  <a:lnTo>
                    <a:pt x="2430395" y="1312125"/>
                  </a:lnTo>
                  <a:lnTo>
                    <a:pt x="2433135" y="1264804"/>
                  </a:lnTo>
                  <a:lnTo>
                    <a:pt x="2434056" y="1217015"/>
                  </a:lnTo>
                  <a:lnTo>
                    <a:pt x="2433135" y="1169228"/>
                  </a:lnTo>
                  <a:lnTo>
                    <a:pt x="2430395" y="1121907"/>
                  </a:lnTo>
                  <a:lnTo>
                    <a:pt x="2425868" y="1075086"/>
                  </a:lnTo>
                  <a:lnTo>
                    <a:pt x="2419590" y="1028800"/>
                  </a:lnTo>
                  <a:lnTo>
                    <a:pt x="2411594" y="983082"/>
                  </a:lnTo>
                  <a:lnTo>
                    <a:pt x="2401914" y="937966"/>
                  </a:lnTo>
                  <a:lnTo>
                    <a:pt x="2390583" y="893486"/>
                  </a:lnTo>
                  <a:lnTo>
                    <a:pt x="2377635" y="849675"/>
                  </a:lnTo>
                  <a:lnTo>
                    <a:pt x="2363105" y="806568"/>
                  </a:lnTo>
                  <a:lnTo>
                    <a:pt x="2347026" y="764198"/>
                  </a:lnTo>
                  <a:lnTo>
                    <a:pt x="2329432" y="722599"/>
                  </a:lnTo>
                  <a:lnTo>
                    <a:pt x="2310356" y="681804"/>
                  </a:lnTo>
                  <a:lnTo>
                    <a:pt x="2289833" y="641849"/>
                  </a:lnTo>
                  <a:lnTo>
                    <a:pt x="2267896" y="602766"/>
                  </a:lnTo>
                  <a:lnTo>
                    <a:pt x="2244580" y="564589"/>
                  </a:lnTo>
                  <a:lnTo>
                    <a:pt x="2219917" y="527353"/>
                  </a:lnTo>
                  <a:lnTo>
                    <a:pt x="2193942" y="491090"/>
                  </a:lnTo>
                  <a:lnTo>
                    <a:pt x="2166689" y="455836"/>
                  </a:lnTo>
                  <a:lnTo>
                    <a:pt x="2138191" y="421623"/>
                  </a:lnTo>
                  <a:lnTo>
                    <a:pt x="2108483" y="388485"/>
                  </a:lnTo>
                  <a:lnTo>
                    <a:pt x="2077597" y="356457"/>
                  </a:lnTo>
                  <a:lnTo>
                    <a:pt x="2045569" y="325571"/>
                  </a:lnTo>
                  <a:lnTo>
                    <a:pt x="2012431" y="295863"/>
                  </a:lnTo>
                  <a:lnTo>
                    <a:pt x="1978217" y="267366"/>
                  </a:lnTo>
                  <a:lnTo>
                    <a:pt x="1942962" y="240112"/>
                  </a:lnTo>
                  <a:lnTo>
                    <a:pt x="1906700" y="214138"/>
                  </a:lnTo>
                  <a:lnTo>
                    <a:pt x="1869463" y="189475"/>
                  </a:lnTo>
                  <a:lnTo>
                    <a:pt x="1831286" y="166159"/>
                  </a:lnTo>
                  <a:lnTo>
                    <a:pt x="1792203" y="144222"/>
                  </a:lnTo>
                  <a:lnTo>
                    <a:pt x="1752247" y="123699"/>
                  </a:lnTo>
                  <a:lnTo>
                    <a:pt x="1711452" y="104624"/>
                  </a:lnTo>
                  <a:lnTo>
                    <a:pt x="1669852" y="87029"/>
                  </a:lnTo>
                  <a:lnTo>
                    <a:pt x="1627482" y="70950"/>
                  </a:lnTo>
                  <a:lnTo>
                    <a:pt x="1584374" y="56420"/>
                  </a:lnTo>
                  <a:lnTo>
                    <a:pt x="1540563" y="43473"/>
                  </a:lnTo>
                  <a:lnTo>
                    <a:pt x="1496082" y="32142"/>
                  </a:lnTo>
                  <a:lnTo>
                    <a:pt x="1450965" y="22462"/>
                  </a:lnTo>
                  <a:lnTo>
                    <a:pt x="1405246" y="14465"/>
                  </a:lnTo>
                  <a:lnTo>
                    <a:pt x="1358959" y="8187"/>
                  </a:lnTo>
                  <a:lnTo>
                    <a:pt x="1312138" y="3661"/>
                  </a:lnTo>
                  <a:lnTo>
                    <a:pt x="1264816" y="921"/>
                  </a:lnTo>
                  <a:lnTo>
                    <a:pt x="121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2304" y="3850005"/>
              <a:ext cx="1332760" cy="22630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98615" y="3316191"/>
            <a:ext cx="107950" cy="133032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600" b="1">
                <a:solidFill>
                  <a:srgbClr val="FFFFFF"/>
                </a:solidFill>
                <a:latin typeface="Rawson Alt"/>
                <a:cs typeface="Rawson Alt"/>
              </a:rPr>
              <a:t>FIG</a:t>
            </a:r>
            <a:r>
              <a:rPr dirty="0" sz="600" spc="-10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b="1">
                <a:solidFill>
                  <a:srgbClr val="FFFFFF"/>
                </a:solidFill>
                <a:latin typeface="Rawson Alt"/>
                <a:cs typeface="Rawson Alt"/>
              </a:rPr>
              <a:t>6.</a:t>
            </a:r>
            <a:r>
              <a:rPr dirty="0" sz="600" spc="5" b="1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FFFFFF"/>
                </a:solidFill>
                <a:latin typeface="Rawson Alt"/>
                <a:cs typeface="Rawson Alt"/>
              </a:rPr>
              <a:t>natlib.govt.nz</a:t>
            </a:r>
            <a:r>
              <a:rPr dirty="0" sz="600" spc="-1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>
                <a:solidFill>
                  <a:srgbClr val="FFFFFF"/>
                </a:solidFill>
                <a:latin typeface="Rawson Alt"/>
                <a:cs typeface="Rawson Alt"/>
              </a:rPr>
              <a:t>|</a:t>
            </a:r>
            <a:r>
              <a:rPr dirty="0" sz="600" spc="-5">
                <a:solidFill>
                  <a:srgbClr val="FFFFFF"/>
                </a:solidFill>
                <a:latin typeface="Rawson Alt"/>
                <a:cs typeface="Rawson Alt"/>
              </a:rPr>
              <a:t> Sealers,</a:t>
            </a:r>
            <a:r>
              <a:rPr dirty="0" sz="600" spc="-20">
                <a:solidFill>
                  <a:srgbClr val="FFFFFF"/>
                </a:solidFill>
                <a:latin typeface="Rawson Alt"/>
                <a:cs typeface="Rawson Alt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Rawson Alt"/>
                <a:cs typeface="Rawson Alt"/>
              </a:rPr>
              <a:t>c.1914/1915</a:t>
            </a:r>
            <a:endParaRPr sz="600">
              <a:latin typeface="Rawson Alt"/>
              <a:cs typeface="Rawson A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1472" y="6180974"/>
            <a:ext cx="20834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231F20"/>
                </a:solidFill>
                <a:latin typeface="Rawson Alt"/>
                <a:cs typeface="Rawson Alt"/>
              </a:rPr>
              <a:t>FIG</a:t>
            </a:r>
            <a:r>
              <a:rPr dirty="0" sz="600" spc="-2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20" b="1">
                <a:solidFill>
                  <a:srgbClr val="231F20"/>
                </a:solidFill>
                <a:latin typeface="Rawson Alt"/>
                <a:cs typeface="Rawson Alt"/>
              </a:rPr>
              <a:t>7.</a:t>
            </a:r>
            <a:r>
              <a:rPr dirty="0" sz="600" spc="-15" b="1">
                <a:solidFill>
                  <a:srgbClr val="231F20"/>
                </a:solidFill>
                <a:latin typeface="Rawson Alt"/>
                <a:cs typeface="Rawson Alt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Rawson Alt"/>
                <a:cs typeface="Rawson Alt"/>
              </a:rPr>
              <a:t>ehive.com/collections/3278/objects/938773/coat-fur-seal</a:t>
            </a:r>
            <a:endParaRPr sz="600">
              <a:latin typeface="Rawson Alt"/>
              <a:cs typeface="Rawson A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2021-10-18T19:51:55Z</dcterms:created>
  <dcterms:modified xsi:type="dcterms:W3CDTF">2021-10-18T19:51:55Z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2021-10-18T00:00:00Z</vt:filetime>
  </property>
</Properties>
</file>