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1296" r:id="rId2"/>
    <p:sldId id="480" r:id="rId3"/>
    <p:sldId id="1109" r:id="rId4"/>
    <p:sldId id="354" r:id="rId5"/>
    <p:sldId id="528" r:id="rId6"/>
    <p:sldId id="1302" r:id="rId7"/>
    <p:sldId id="1105" r:id="rId8"/>
    <p:sldId id="265" r:id="rId9"/>
    <p:sldId id="373" r:id="rId10"/>
    <p:sldId id="437" r:id="rId11"/>
    <p:sldId id="2020" r:id="rId12"/>
    <p:sldId id="1203" r:id="rId13"/>
    <p:sldId id="1200" r:id="rId14"/>
    <p:sldId id="1199" r:id="rId15"/>
    <p:sldId id="319" r:id="rId16"/>
    <p:sldId id="529" r:id="rId17"/>
    <p:sldId id="2025" r:id="rId18"/>
    <p:sldId id="530" r:id="rId19"/>
    <p:sldId id="2033" r:id="rId20"/>
    <p:sldId id="2034" r:id="rId21"/>
  </p:sldIdLst>
  <p:sldSz cx="12188825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2" autoAdjust="0"/>
    <p:restoredTop sz="92069" autoAdjust="0"/>
  </p:normalViewPr>
  <p:slideViewPr>
    <p:cSldViewPr snapToGrid="0" snapToObjects="1">
      <p:cViewPr varScale="1">
        <p:scale>
          <a:sx n="65" d="100"/>
          <a:sy n="65" d="100"/>
        </p:scale>
        <p:origin x="950" y="5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urstM\AppData\Local\Microsoft\Windows\INetCache\Content.Outlook\WMR3FFQM\Tables%20-%20Final%20Yields%20Mar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D2-4FF1-9397-AC6D68F71CA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D2-4FF1-9397-AC6D68F71CA6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D2-4FF1-9397-AC6D68F71CA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DD2-4FF1-9397-AC6D68F71CA6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DD2-4FF1-9397-AC6D68F71CA6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DD2-4FF1-9397-AC6D68F71CA6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DD2-4FF1-9397-AC6D68F71CA6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DD2-4FF1-9397-AC6D68F71CA6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DD2-4FF1-9397-AC6D68F71CA6}"/>
              </c:ext>
            </c:extLst>
          </c:dPt>
          <c:errBars>
            <c:errBarType val="both"/>
            <c:errValType val="cust"/>
            <c:noEndCap val="0"/>
            <c:plus>
              <c:numRef>
                <c:f>Tables!$G$5:$G$14</c:f>
                <c:numCache>
                  <c:formatCode>General</c:formatCode>
                  <c:ptCount val="10"/>
                  <c:pt idx="0">
                    <c:v>57.3</c:v>
                  </c:pt>
                  <c:pt idx="1">
                    <c:v>24.2</c:v>
                  </c:pt>
                  <c:pt idx="2">
                    <c:v>41.3</c:v>
                  </c:pt>
                  <c:pt idx="3">
                    <c:v>39.6</c:v>
                  </c:pt>
                  <c:pt idx="4">
                    <c:v>30.6</c:v>
                  </c:pt>
                  <c:pt idx="5">
                    <c:v>67.3</c:v>
                  </c:pt>
                  <c:pt idx="6">
                    <c:v>37.200000000000003</c:v>
                  </c:pt>
                  <c:pt idx="7">
                    <c:v>54.4</c:v>
                  </c:pt>
                  <c:pt idx="8">
                    <c:v>55.7</c:v>
                  </c:pt>
                  <c:pt idx="9">
                    <c:v>40</c:v>
                  </c:pt>
                </c:numCache>
              </c:numRef>
            </c:plus>
            <c:minus>
              <c:numRef>
                <c:f>Tables!$G$5:$G$14</c:f>
                <c:numCache>
                  <c:formatCode>General</c:formatCode>
                  <c:ptCount val="10"/>
                  <c:pt idx="0">
                    <c:v>57.3</c:v>
                  </c:pt>
                  <c:pt idx="1">
                    <c:v>24.2</c:v>
                  </c:pt>
                  <c:pt idx="2">
                    <c:v>41.3</c:v>
                  </c:pt>
                  <c:pt idx="3">
                    <c:v>39.6</c:v>
                  </c:pt>
                  <c:pt idx="4">
                    <c:v>30.6</c:v>
                  </c:pt>
                  <c:pt idx="5">
                    <c:v>67.3</c:v>
                  </c:pt>
                  <c:pt idx="6">
                    <c:v>37.200000000000003</c:v>
                  </c:pt>
                  <c:pt idx="7">
                    <c:v>54.4</c:v>
                  </c:pt>
                  <c:pt idx="8">
                    <c:v>55.7</c:v>
                  </c:pt>
                  <c:pt idx="9">
                    <c:v>40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Tables!$F$5:$F$14</c:f>
              <c:numCache>
                <c:formatCode>0</c:formatCode>
                <c:ptCount val="10"/>
                <c:pt idx="0">
                  <c:v>883.7</c:v>
                </c:pt>
                <c:pt idx="1">
                  <c:v>862.5</c:v>
                </c:pt>
                <c:pt idx="2">
                  <c:v>907.2</c:v>
                </c:pt>
                <c:pt idx="3">
                  <c:v>825.5</c:v>
                </c:pt>
                <c:pt idx="4">
                  <c:v>796.9</c:v>
                </c:pt>
                <c:pt idx="5">
                  <c:v>627.6</c:v>
                </c:pt>
                <c:pt idx="6">
                  <c:v>941.3</c:v>
                </c:pt>
                <c:pt idx="7">
                  <c:v>859.3</c:v>
                </c:pt>
                <c:pt idx="8">
                  <c:v>828</c:v>
                </c:pt>
                <c:pt idx="9">
                  <c:v>894.3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v>MD</c:v>
                </c15:tx>
              </c15:filteredSeriesTitle>
            </c:ext>
            <c:ext xmlns:c16="http://schemas.microsoft.com/office/drawing/2014/chart" uri="{C3380CC4-5D6E-409C-BE32-E72D297353CC}">
              <c16:uniqueId val="{00000012-EDD2-4FF1-9397-AC6D68F71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1889576"/>
        <c:axId val="621893840"/>
      </c:barChart>
      <c:catAx>
        <c:axId val="621889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dirty="0"/>
                  <a:t>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1893840"/>
        <c:crosses val="autoZero"/>
        <c:auto val="1"/>
        <c:lblAlgn val="ctr"/>
        <c:lblOffset val="100"/>
        <c:noMultiLvlLbl val="0"/>
      </c:catAx>
      <c:valAx>
        <c:axId val="621893840"/>
        <c:scaling>
          <c:orientation val="minMax"/>
          <c:max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dirty="0"/>
                  <a:t>MD yield at 9% MC (kg/ha)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1889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0.16042</cdr:x>
      <cdr:y>0.07843</cdr:y>
    </cdr:from>
    <cdr:to>
      <cdr:x>0.97431</cdr:x>
      <cdr:y>0.15468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C473E82-59C1-4532-955F-3F83D2DF6624}"/>
            </a:ext>
          </a:extLst>
        </cdr:cNvPr>
        <cdr:cNvSpPr txBox="1"/>
      </cdr:nvSpPr>
      <cdr:spPr>
        <a:xfrm xmlns:a="http://schemas.openxmlformats.org/drawingml/2006/main">
          <a:off x="733425" y="228600"/>
          <a:ext cx="3721100" cy="222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NZ" sz="1100" b="1" i="1" dirty="0"/>
        </a:p>
      </cdr:txBody>
    </cdr:sp>
  </cdr:relSizeAnchor>
  <cdr:relSizeAnchor xmlns:cdr="http://schemas.openxmlformats.org/drawingml/2006/chartDrawing">
    <cdr:from>
      <cdr:x>0.23039</cdr:x>
      <cdr:y>0.11245</cdr:y>
    </cdr:from>
    <cdr:to>
      <cdr:x>0.29842</cdr:x>
      <cdr:y>0.17314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4B25107C-60A4-45B1-805C-A84BCA1A55D3}"/>
            </a:ext>
          </a:extLst>
        </cdr:cNvPr>
        <cdr:cNvSpPr/>
      </cdr:nvSpPr>
      <cdr:spPr>
        <a:xfrm xmlns:a="http://schemas.openxmlformats.org/drawingml/2006/main">
          <a:off x="1225820" y="368924"/>
          <a:ext cx="361950" cy="1991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B41BF-E0EC-48F4-BA0D-9ABD0A1F2578}" type="datetimeFigureOut">
              <a:rPr lang="en-NZ" smtClean="0"/>
              <a:t>24/04/2024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DC007-2689-4A30-90FD-A54FFD7A91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21384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C007-2689-4A30-90FD-A54FFD7A91FD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238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drivers – global food security – growing more from less</a:t>
            </a:r>
          </a:p>
          <a:p>
            <a:r>
              <a:rPr lang="en-US" dirty="0"/>
              <a:t>World population expected to reach &gt;8billion by 2030 and &gt;9 billion by 2050. Growing need for food. Arable acreage is only expected to grow moderately. So feeding this growing population</a:t>
            </a:r>
            <a:r>
              <a:rPr lang="en-US" baseline="0" dirty="0"/>
              <a:t> will require yield increases and enhanced crop quality</a:t>
            </a:r>
            <a:endParaRPr lang="en-US" dirty="0"/>
          </a:p>
          <a:p>
            <a:r>
              <a:rPr lang="en-US" dirty="0"/>
              <a:t>Climate change – extremes</a:t>
            </a:r>
            <a:r>
              <a:rPr lang="en-US" baseline="0" dirty="0"/>
              <a:t> of temp/moisture/salinity. Going to require more resilient crops. </a:t>
            </a:r>
            <a:r>
              <a:rPr lang="en-US" baseline="0" dirty="0" err="1"/>
              <a:t>Biologicals</a:t>
            </a:r>
            <a:r>
              <a:rPr lang="en-US" baseline="0" dirty="0"/>
              <a:t> can increase plant tolerance to and recovery from abiotic stress</a:t>
            </a:r>
          </a:p>
          <a:p>
            <a:r>
              <a:rPr lang="en-US" baseline="0" dirty="0"/>
              <a:t>Environmental pollution – pesticide residues in soil, bitrate leachates into waterways. </a:t>
            </a:r>
            <a:r>
              <a:rPr lang="en-US" baseline="0" dirty="0" err="1"/>
              <a:t>Biologicals</a:t>
            </a:r>
            <a:r>
              <a:rPr lang="en-US" baseline="0" dirty="0"/>
              <a:t> can facilitate nutrient assimilation, translocation and use – can keep nutrients from leaching into the groundwater</a:t>
            </a:r>
          </a:p>
          <a:p>
            <a:r>
              <a:rPr lang="en-US" baseline="0" dirty="0"/>
              <a:t>Sustainability – recognition of the value of ecosystem services. Farmers recognize the need for sustainability. Starting to understand that they have to manage their farms as whole ecosystems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5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Simplify down to three main categories</a:t>
            </a:r>
          </a:p>
          <a:p>
            <a:r>
              <a:rPr lang="en-US" dirty="0" err="1"/>
              <a:t>Biopesticides</a:t>
            </a:r>
            <a:r>
              <a:rPr lang="en-US" dirty="0"/>
              <a:t> that target the control of pests (crop protection)</a:t>
            </a:r>
          </a:p>
          <a:p>
            <a:r>
              <a:rPr lang="en-US" dirty="0" err="1"/>
              <a:t>Biostimulants</a:t>
            </a:r>
            <a:r>
              <a:rPr lang="en-US" dirty="0"/>
              <a:t> that focus on enhancing the health of the plant – can enhance yield and stress tolerance but don’t provide nutritional supplement</a:t>
            </a:r>
          </a:p>
          <a:p>
            <a:r>
              <a:rPr lang="en-US" dirty="0"/>
              <a:t>Definition – natural products/microbes that enhance nutrient uptake, nutrient efficiency, tolerance to abiotic stress and crop quality</a:t>
            </a:r>
            <a:r>
              <a:rPr lang="en-US" baseline="0" dirty="0"/>
              <a:t> but have no direct activity against pests</a:t>
            </a:r>
            <a:endParaRPr lang="en-US" dirty="0"/>
          </a:p>
          <a:p>
            <a:r>
              <a:rPr lang="en-US" dirty="0" err="1"/>
              <a:t>Biofertilizers</a:t>
            </a:r>
            <a:r>
              <a:rPr lang="en-US" dirty="0"/>
              <a:t> that provide a nutritional benefit</a:t>
            </a:r>
          </a:p>
        </p:txBody>
      </p:sp>
    </p:spTree>
    <p:extLst>
      <p:ext uri="{BB962C8B-B14F-4D97-AF65-F5344CB8AC3E}">
        <p14:creationId xmlns:p14="http://schemas.microsoft.com/office/powerpoint/2010/main" val="1865736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 examples of the first main category – </a:t>
            </a:r>
            <a:r>
              <a:rPr lang="en-US" dirty="0" err="1"/>
              <a:t>Biopesticides</a:t>
            </a:r>
            <a:endParaRPr lang="en-US" dirty="0"/>
          </a:p>
          <a:p>
            <a:r>
              <a:rPr lang="en-US" dirty="0"/>
              <a:t>Divided up into four main categories depending on the pest target</a:t>
            </a:r>
          </a:p>
          <a:p>
            <a:r>
              <a:rPr lang="en-US" dirty="0"/>
              <a:t>Fungicides</a:t>
            </a:r>
          </a:p>
          <a:p>
            <a:r>
              <a:rPr lang="en-US" dirty="0"/>
              <a:t>Insecticides</a:t>
            </a:r>
          </a:p>
          <a:p>
            <a:r>
              <a:rPr lang="en-US" dirty="0" err="1"/>
              <a:t>Nematicides</a:t>
            </a:r>
            <a:endParaRPr lang="en-US" dirty="0"/>
          </a:p>
          <a:p>
            <a:r>
              <a:rPr lang="en-US" dirty="0"/>
              <a:t>Herbicides</a:t>
            </a:r>
          </a:p>
        </p:txBody>
      </p:sp>
    </p:spTree>
    <p:extLst>
      <p:ext uri="{BB962C8B-B14F-4D97-AF65-F5344CB8AC3E}">
        <p14:creationId xmlns:p14="http://schemas.microsoft.com/office/powerpoint/2010/main" val="2190741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Field  trial  Canterbury     Clover seed crop   AGR96X afforded similar control as Diazinon/</a:t>
            </a:r>
            <a:r>
              <a:rPr lang="en-NZ" dirty="0" err="1"/>
              <a:t>Suscon</a:t>
            </a:r>
            <a:r>
              <a:rPr lang="en-NZ" dirty="0"/>
              <a:t> green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17FE1-8EBC-4BB1-86D7-7D0FA95DE36B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1110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</a:t>
            </a:r>
            <a:r>
              <a:rPr lang="en-US" baseline="0" dirty="0"/>
              <a:t> category of </a:t>
            </a:r>
            <a:r>
              <a:rPr lang="en-US" baseline="0" dirty="0" err="1"/>
              <a:t>biologicals</a:t>
            </a:r>
            <a:r>
              <a:rPr lang="en-US" baseline="0" dirty="0"/>
              <a:t> – </a:t>
            </a:r>
            <a:r>
              <a:rPr lang="en-US" baseline="0" dirty="0" err="1"/>
              <a:t>Biostimulants</a:t>
            </a:r>
            <a:r>
              <a:rPr lang="en-US" baseline="0" dirty="0"/>
              <a:t> (focus on providing plant health benefits excluding nutritional)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86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C007-2689-4A30-90FD-A54FFD7A91FD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8457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reals/Wh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92922" y="3164199"/>
            <a:ext cx="7810500" cy="370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0140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770" y="0"/>
            <a:ext cx="912709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4125" y="5778500"/>
            <a:ext cx="2044700" cy="1079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92996"/>
            <a:ext cx="11201400" cy="1143000"/>
          </a:xfrm>
          <a:prstGeom prst="rect">
            <a:avLst/>
          </a:prstGeom>
        </p:spPr>
        <p:txBody>
          <a:bodyPr anchor="ctr"/>
          <a:lstStyle>
            <a:lvl1pPr algn="l">
              <a:defRPr sz="40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12014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 sz="3000">
                <a:latin typeface="Helvetica Neue"/>
              </a:defRPr>
            </a:lvl2pPr>
            <a:lvl3pPr marL="914400" indent="0">
              <a:buNone/>
              <a:defRPr sz="3000">
                <a:latin typeface="Helvetica Neue"/>
              </a:defRPr>
            </a:lvl3pPr>
            <a:lvl4pPr marL="1371600" indent="0">
              <a:buNone/>
              <a:defRPr sz="3000">
                <a:latin typeface="Helvetica Neue"/>
              </a:defRPr>
            </a:lvl4pPr>
            <a:lvl5pPr marL="1828800" indent="0">
              <a:buNone/>
              <a:defRPr sz="3000"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10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770" y="0"/>
            <a:ext cx="91270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996"/>
            <a:ext cx="11201400" cy="1143000"/>
          </a:xfrm>
          <a:prstGeom prst="rect">
            <a:avLst/>
          </a:prstGeom>
        </p:spPr>
        <p:txBody>
          <a:bodyPr anchor="ctr"/>
          <a:lstStyle>
            <a:lvl1pPr algn="l">
              <a:defRPr sz="40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12014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 sz="3000">
                <a:latin typeface="Helvetica Neue"/>
              </a:defRPr>
            </a:lvl2pPr>
            <a:lvl3pPr marL="914400" indent="0">
              <a:buNone/>
              <a:defRPr sz="3000">
                <a:latin typeface="Helvetica Neue"/>
              </a:defRPr>
            </a:lvl3pPr>
            <a:lvl4pPr marL="1371600" indent="0">
              <a:buNone/>
              <a:defRPr sz="3000">
                <a:latin typeface="Helvetica Neue"/>
              </a:defRPr>
            </a:lvl4pPr>
            <a:lvl5pPr marL="1828800" indent="0">
              <a:buNone/>
              <a:defRPr sz="3000"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743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 (tab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996"/>
            <a:ext cx="11201400" cy="1143000"/>
          </a:xfrm>
          <a:prstGeom prst="rect">
            <a:avLst/>
          </a:prstGeom>
        </p:spPr>
        <p:txBody>
          <a:bodyPr anchor="ctr"/>
          <a:lstStyle>
            <a:lvl1pPr algn="l">
              <a:defRPr sz="40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12014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 sz="3000">
                <a:latin typeface="Helvetica Neue"/>
              </a:defRPr>
            </a:lvl2pPr>
            <a:lvl3pPr marL="914400" indent="0">
              <a:buNone/>
              <a:defRPr sz="3000">
                <a:latin typeface="Helvetica Neue"/>
              </a:defRPr>
            </a:lvl3pPr>
            <a:lvl4pPr marL="1371600" indent="0">
              <a:buNone/>
              <a:defRPr sz="3000">
                <a:latin typeface="Helvetica Neue"/>
              </a:defRPr>
            </a:lvl4pPr>
            <a:lvl5pPr marL="1828800" indent="0">
              <a:buNone/>
              <a:defRPr sz="3000"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44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082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E0F10-7C67-4BBF-A4C5-8A50CBB2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2D4FD-31E9-4E73-8E26-CD7B631A7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7906-1BC7-4159-835C-DC86FEC306CD}" type="datetimeFigureOut">
              <a:rPr lang="en-NZ" smtClean="0"/>
              <a:t>24/04/2024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4A5F5-237C-4760-B0BB-DC6E0088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44447-ECAA-49F2-88F7-B0A71FB40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FD12-750D-45B9-BA8F-78C4F586634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672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a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9368" y="3160643"/>
            <a:ext cx="7810500" cy="37084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ed/Cl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9368" y="3160643"/>
            <a:ext cx="7810500" cy="370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471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9368" y="3160643"/>
            <a:ext cx="7810500" cy="370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0785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ees/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0411" y="3170238"/>
            <a:ext cx="7810500" cy="37084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1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eeds/Biosecu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0411" y="3170238"/>
            <a:ext cx="7810500" cy="370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176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0411" y="3159195"/>
            <a:ext cx="7810500" cy="370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65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ater/Irr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0411" y="3160643"/>
            <a:ext cx="7810500" cy="370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74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un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93" y="3153238"/>
            <a:ext cx="7809524" cy="37047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84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6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66" r:id="rId8"/>
    <p:sldLayoutId id="2147483667" r:id="rId9"/>
    <p:sldLayoutId id="2147483663" r:id="rId10"/>
    <p:sldLayoutId id="2147483662" r:id="rId11"/>
    <p:sldLayoutId id="2147483664" r:id="rId12"/>
    <p:sldLayoutId id="2147483665" r:id="rId13"/>
    <p:sldLayoutId id="2147483670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11" Type="http://schemas.openxmlformats.org/officeDocument/2006/relationships/image" Target="../media/image57.png"/><Relationship Id="rId5" Type="http://schemas.openxmlformats.org/officeDocument/2006/relationships/image" Target="../media/image53.jpeg"/><Relationship Id="rId10" Type="http://schemas.openxmlformats.org/officeDocument/2006/relationships/chart" Target="../charts/chart1.xml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://4.bp.blogspot.com/-EOu58BA9bR0/TWcVYNV-dDI/AAAAAAAAAB4/YgGNp1y0JKw/s1600/anaerobic_and_micro-aerophilic_protozoa_1153235625_aampw.jpg" TargetMode="External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538D-B196-4A57-B9E5-56C431023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67" y="1290509"/>
            <a:ext cx="11225893" cy="1142702"/>
          </a:xfrm>
        </p:spPr>
        <p:txBody>
          <a:bodyPr/>
          <a:lstStyle/>
          <a:p>
            <a:pPr algn="ctr"/>
            <a:r>
              <a:rPr lang="en-US" dirty="0"/>
              <a:t>Getting the Best out of Biologicals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Innovative new </a:t>
            </a:r>
            <a:r>
              <a:rPr lang="en-US" sz="2000" b="0" dirty="0" err="1"/>
              <a:t>biostimulants</a:t>
            </a:r>
            <a:r>
              <a:rPr lang="en-US" sz="2000" b="0" dirty="0"/>
              <a:t> and </a:t>
            </a:r>
            <a:r>
              <a:rPr lang="en-US" sz="2000" b="0" dirty="0" err="1"/>
              <a:t>biofertilisers</a:t>
            </a:r>
            <a:r>
              <a:rPr lang="en-US" sz="2000" b="0" dirty="0"/>
              <a:t> for crop and pasture establishment and growth</a:t>
            </a:r>
            <a:endParaRPr lang="en-NZ" sz="20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57025-C7E3-45FC-A70B-9DCB1D15C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608" y="2647478"/>
            <a:ext cx="11225893" cy="2269087"/>
          </a:xfrm>
        </p:spPr>
        <p:txBody>
          <a:bodyPr/>
          <a:lstStyle/>
          <a:p>
            <a:r>
              <a:rPr lang="en-US" dirty="0"/>
              <a:t>Alison Stewart</a:t>
            </a:r>
          </a:p>
          <a:p>
            <a:r>
              <a:rPr lang="en-US" dirty="0"/>
              <a:t>  CEO FAR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1541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F38FF94A-CF77-4D7F-B264-4B6114B6CEC0}"/>
              </a:ext>
            </a:extLst>
          </p:cNvPr>
          <p:cNvSpPr txBox="1">
            <a:spLocks/>
          </p:cNvSpPr>
          <p:nvPr/>
        </p:nvSpPr>
        <p:spPr>
          <a:xfrm>
            <a:off x="1504704" y="285215"/>
            <a:ext cx="7179272" cy="1381889"/>
          </a:xfrm>
          <a:prstGeom prst="rect">
            <a:avLst/>
          </a:prstGeom>
        </p:spPr>
        <p:txBody>
          <a:bodyPr vert="horz" lIns="91416" tIns="45708" rIns="91416" bIns="45708" rtlCol="0" anchor="ctr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399" b="1" dirty="0">
                <a:solidFill>
                  <a:srgbClr val="046927"/>
                </a:solidFill>
                <a:cs typeface="Helvetica Neue"/>
              </a:rPr>
              <a:t>NZ Biopesticide Regulations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83699-134E-4A4E-B031-C00304DA3013}"/>
              </a:ext>
            </a:extLst>
          </p:cNvPr>
          <p:cNvSpPr txBox="1"/>
          <p:nvPr/>
        </p:nvSpPr>
        <p:spPr>
          <a:xfrm>
            <a:off x="1001207" y="1998211"/>
            <a:ext cx="7472004" cy="286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329" indent="-571329">
              <a:buFont typeface="Arial" panose="020B0604020202020204" pitchFamily="34" charset="0"/>
              <a:buChar char="•"/>
            </a:pPr>
            <a:r>
              <a:rPr lang="en-NZ" sz="3599" dirty="0"/>
              <a:t>Pesticidal products - Approved </a:t>
            </a:r>
          </a:p>
          <a:p>
            <a:pPr marL="571329" indent="-571329">
              <a:buFont typeface="Arial" panose="020B0604020202020204" pitchFamily="34" charset="0"/>
              <a:buChar char="•"/>
            </a:pPr>
            <a:r>
              <a:rPr lang="en-NZ" sz="3599" dirty="0"/>
              <a:t>Hazardous Substances and New Organisms (HSNO)</a:t>
            </a:r>
          </a:p>
          <a:p>
            <a:pPr marL="571329" indent="-571329">
              <a:buFont typeface="Arial" panose="020B0604020202020204" pitchFamily="34" charset="0"/>
              <a:buChar char="•"/>
            </a:pPr>
            <a:r>
              <a:rPr lang="en-NZ" sz="3599" dirty="0"/>
              <a:t>Agricultural and Veterinary Medicines (ACVM)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5BD02-CB7C-4D69-9AFA-7EB8EA3B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211" y="1403488"/>
            <a:ext cx="2714407" cy="3877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451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F155DB-A7C2-4CD5-BABD-1936AB6A5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" y="1085717"/>
            <a:ext cx="3107640" cy="434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85CDFE-E501-4C3D-AE31-0A85D3046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864" y="1094601"/>
            <a:ext cx="3076686" cy="434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D33B98-F072-446D-8880-FFD6CF3BA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637" y="1094602"/>
            <a:ext cx="3089799" cy="4349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34FA13-D723-4A08-88D7-13E91A4E7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139" y="1094601"/>
            <a:ext cx="3076686" cy="43441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E1E1DF5-65AA-4F0B-B47C-913143490738}"/>
              </a:ext>
            </a:extLst>
          </p:cNvPr>
          <p:cNvSpPr txBox="1"/>
          <p:nvPr/>
        </p:nvSpPr>
        <p:spPr>
          <a:xfrm>
            <a:off x="2851560" y="5791570"/>
            <a:ext cx="5496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/>
              <a:t>alison.stewart@far.org.nz</a:t>
            </a:r>
          </a:p>
        </p:txBody>
      </p:sp>
    </p:spTree>
    <p:extLst>
      <p:ext uri="{BB962C8B-B14F-4D97-AF65-F5344CB8AC3E}">
        <p14:creationId xmlns:p14="http://schemas.microsoft.com/office/powerpoint/2010/main" val="3553924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93A73-82EA-9A25-C85F-8CC9B1E6C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8" y="2996371"/>
            <a:ext cx="8037034" cy="2785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5FD0D-EA83-C94E-9164-95812210F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563"/>
          <a:stretch/>
        </p:blipFill>
        <p:spPr>
          <a:xfrm>
            <a:off x="1891" y="683294"/>
            <a:ext cx="4149898" cy="5095096"/>
          </a:xfrm>
          <a:prstGeom prst="rect">
            <a:avLst/>
          </a:prstGeom>
        </p:spPr>
      </p:pic>
      <p:pic>
        <p:nvPicPr>
          <p:cNvPr id="4" name="Picture 3" descr="AgResearch RGB.jpg">
            <a:extLst>
              <a:ext uri="{FF2B5EF4-FFF2-40B4-BE49-F238E27FC236}">
                <a16:creationId xmlns:a16="http://schemas.microsoft.com/office/drawing/2014/main" id="{079D4E9F-E5A3-067E-1920-0A2A4BE93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00" y="6038652"/>
            <a:ext cx="1942624" cy="540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B0BDEA-CF23-04CE-B995-2FB477581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1" y="5822813"/>
            <a:ext cx="2284942" cy="861864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C0EFEA86-FD77-A2C4-5E35-B34D19C70AB1}"/>
              </a:ext>
            </a:extLst>
          </p:cNvPr>
          <p:cNvSpPr txBox="1">
            <a:spLocks/>
          </p:cNvSpPr>
          <p:nvPr/>
        </p:nvSpPr>
        <p:spPr>
          <a:xfrm>
            <a:off x="121902" y="-1391"/>
            <a:ext cx="9056756" cy="6846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99" b="1" dirty="0">
                <a:solidFill>
                  <a:srgbClr val="66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AGR96X for Grass Grub Control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760A2E4-7968-AFAD-4FCE-F9CE71882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37"/>
          <a:stretch/>
        </p:blipFill>
        <p:spPr bwMode="auto">
          <a:xfrm>
            <a:off x="4151788" y="680259"/>
            <a:ext cx="8037037" cy="23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F1A02-CB34-CB15-6E13-C3EF5DBFC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779" y="5822813"/>
            <a:ext cx="3473045" cy="95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42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\\IFS\fergusonc$\Documents\INVERT\Biopesticides\2016\Diseased Grass grub Mararoa Downs S prot inv.JPG">
            <a:extLst>
              <a:ext uri="{FF2B5EF4-FFF2-40B4-BE49-F238E27FC236}">
                <a16:creationId xmlns:a16="http://schemas.microsoft.com/office/drawing/2014/main" id="{9C27EFF9-3191-53F7-EFA6-F1B02134955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2786" r="32043" b="16635"/>
          <a:stretch/>
        </p:blipFill>
        <p:spPr bwMode="auto">
          <a:xfrm>
            <a:off x="8579349" y="926534"/>
            <a:ext cx="3473626" cy="27071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D1E2204-1EFE-9D04-F851-850C6722AB75}"/>
              </a:ext>
            </a:extLst>
          </p:cNvPr>
          <p:cNvSpPr txBox="1">
            <a:spLocks/>
          </p:cNvSpPr>
          <p:nvPr/>
        </p:nvSpPr>
        <p:spPr>
          <a:xfrm>
            <a:off x="575402" y="196342"/>
            <a:ext cx="10512862" cy="1325218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99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126">
              <a:defRPr/>
            </a:pPr>
            <a:r>
              <a:rPr lang="en-NZ" sz="3599" dirty="0">
                <a:solidFill>
                  <a:srgbClr val="669900"/>
                </a:solidFill>
              </a:rPr>
              <a:t>AGR96X for Grass Grub and Manuka Beetle control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393E4E-B913-ACE7-BBED-7275D786A0CA}"/>
              </a:ext>
            </a:extLst>
          </p:cNvPr>
          <p:cNvSpPr txBox="1">
            <a:spLocks/>
          </p:cNvSpPr>
          <p:nvPr/>
        </p:nvSpPr>
        <p:spPr>
          <a:xfrm>
            <a:off x="289120" y="1588531"/>
            <a:ext cx="9412473" cy="7234438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31" indent="-228531" defTabSz="914126">
              <a:defRPr/>
            </a:pPr>
            <a:r>
              <a:rPr lang="en-NZ" sz="1999" dirty="0">
                <a:solidFill>
                  <a:srgbClr val="171616"/>
                </a:solidFill>
              </a:rPr>
              <a:t>Grass grub causes major losses to NZ agriculture and horticulture </a:t>
            </a:r>
          </a:p>
          <a:p>
            <a:pPr marL="228531" indent="-228531" defTabSz="914126">
              <a:defRPr/>
            </a:pPr>
            <a:r>
              <a:rPr lang="en-NZ" sz="1999" dirty="0">
                <a:solidFill>
                  <a:srgbClr val="171616"/>
                </a:solidFill>
              </a:rPr>
              <a:t>Many synthetic pesticides are being deregistered/under review. </a:t>
            </a:r>
          </a:p>
          <a:p>
            <a:pPr marL="0" indent="0" defTabSz="914126">
              <a:buNone/>
              <a:defRPr/>
            </a:pPr>
            <a:r>
              <a:rPr lang="en-NZ" sz="1999" dirty="0">
                <a:solidFill>
                  <a:srgbClr val="171616"/>
                </a:solidFill>
              </a:rPr>
              <a:t>	Diazinon (July 2028).</a:t>
            </a:r>
          </a:p>
          <a:p>
            <a:pPr>
              <a:defRPr/>
            </a:pPr>
            <a:r>
              <a:rPr lang="en-NZ" sz="1999" i="1" dirty="0">
                <a:solidFill>
                  <a:srgbClr val="171616"/>
                </a:solidFill>
              </a:rPr>
              <a:t>Serratia proteamaculans </a:t>
            </a:r>
            <a:r>
              <a:rPr lang="en-NZ" sz="1999" dirty="0">
                <a:solidFill>
                  <a:srgbClr val="171616"/>
                </a:solidFill>
              </a:rPr>
              <a:t>strain AGR96X</a:t>
            </a:r>
          </a:p>
          <a:p>
            <a:pPr marL="0" indent="0" defTabSz="914126">
              <a:buNone/>
              <a:defRPr/>
            </a:pPr>
            <a:r>
              <a:rPr lang="en-NZ" sz="1999" dirty="0">
                <a:solidFill>
                  <a:srgbClr val="171616"/>
                </a:solidFill>
              </a:rPr>
              <a:t>      - Applied as granule </a:t>
            </a:r>
          </a:p>
          <a:p>
            <a:pPr marL="0" indent="0" defTabSz="914126">
              <a:buNone/>
              <a:defRPr/>
            </a:pPr>
            <a:r>
              <a:rPr lang="en-NZ" sz="1999" dirty="0">
                <a:solidFill>
                  <a:srgbClr val="171616"/>
                </a:solidFill>
              </a:rPr>
              <a:t>      - Effective against grass grub and manuka beetle</a:t>
            </a:r>
          </a:p>
          <a:p>
            <a:pPr marL="0" indent="0" defTabSz="914126">
              <a:buNone/>
              <a:defRPr/>
            </a:pPr>
            <a:r>
              <a:rPr lang="en-NZ" sz="1999" dirty="0">
                <a:solidFill>
                  <a:srgbClr val="171616"/>
                </a:solidFill>
              </a:rPr>
              <a:t>      - Rapid kill 5 to 12 days of ingestion.</a:t>
            </a:r>
          </a:p>
          <a:p>
            <a:pPr marL="0" indent="0" defTabSz="914126">
              <a:buNone/>
              <a:defRPr/>
            </a:pPr>
            <a:r>
              <a:rPr lang="en-NZ" sz="1999" dirty="0">
                <a:solidFill>
                  <a:srgbClr val="171616"/>
                </a:solidFill>
              </a:rPr>
              <a:t>      -</a:t>
            </a:r>
            <a:r>
              <a:rPr lang="en-US" sz="1999" dirty="0">
                <a:solidFill>
                  <a:srgbClr val="171616"/>
                </a:solidFill>
              </a:rPr>
              <a:t> Efficacy demonstrated in  -pot and </a:t>
            </a:r>
            <a:r>
              <a:rPr lang="en-US" sz="1999" b="1" dirty="0">
                <a:solidFill>
                  <a:srgbClr val="171616"/>
                </a:solidFill>
              </a:rPr>
              <a:t>&gt;20 field trials</a:t>
            </a:r>
            <a:r>
              <a:rPr lang="en-US" sz="1999" dirty="0">
                <a:solidFill>
                  <a:srgbClr val="171616"/>
                </a:solidFill>
              </a:rPr>
              <a:t>, diverse    	geographies (Southland to Taupo) covering  pasture, ryegrass/clover, 	carrot, wheat and oats</a:t>
            </a:r>
          </a:p>
          <a:p>
            <a:pPr marL="0" indent="0" defTabSz="914126">
              <a:buNone/>
              <a:defRPr/>
            </a:pPr>
            <a:r>
              <a:rPr lang="en-NZ" sz="1999" dirty="0">
                <a:solidFill>
                  <a:srgbClr val="171616"/>
                </a:solidFill>
              </a:rPr>
              <a:t>      - Similar efficacy to organophosphates and neonicotinoids</a:t>
            </a:r>
            <a:endParaRPr lang="en-US" sz="1999" dirty="0">
              <a:solidFill>
                <a:srgbClr val="171616"/>
              </a:solidFill>
            </a:endParaRPr>
          </a:p>
          <a:p>
            <a:pPr marL="0" indent="0" defTabSz="914126">
              <a:buNone/>
              <a:defRPr/>
            </a:pPr>
            <a:r>
              <a:rPr lang="en-US" sz="1999" dirty="0">
                <a:solidFill>
                  <a:srgbClr val="171616"/>
                </a:solidFill>
              </a:rPr>
              <a:t>      - No negative effects on non target animal /plants</a:t>
            </a:r>
          </a:p>
          <a:p>
            <a:pPr marL="0" indent="0" defTabSz="914126">
              <a:buNone/>
              <a:defRPr/>
            </a:pPr>
            <a:r>
              <a:rPr lang="en-US" sz="1999" dirty="0">
                <a:solidFill>
                  <a:srgbClr val="171616"/>
                </a:solidFill>
              </a:rPr>
              <a:t>      - Safety, production, efficacy data  collated -about to be submitted to ACVM</a:t>
            </a:r>
          </a:p>
          <a:p>
            <a:pPr marL="228531" indent="-228531" defTabSz="914126">
              <a:defRPr/>
            </a:pPr>
            <a:endParaRPr lang="en-NZ" sz="1999" dirty="0">
              <a:solidFill>
                <a:srgbClr val="171616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62D487-3AFE-2C97-DD51-E735AA12AA38}"/>
              </a:ext>
            </a:extLst>
          </p:cNvPr>
          <p:cNvSpPr/>
          <p:nvPr/>
        </p:nvSpPr>
        <p:spPr>
          <a:xfrm>
            <a:off x="7984080" y="3875202"/>
            <a:ext cx="2683353" cy="408592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defTabSz="914126" fontAlgn="base">
              <a:spcBef>
                <a:spcPct val="0"/>
              </a:spcBef>
              <a:spcAft>
                <a:spcPts val="1799"/>
              </a:spcAft>
              <a:defRPr/>
            </a:pPr>
            <a:r>
              <a:rPr lang="en-NZ" altLang="en-US" sz="1799" i="1" kern="0" dirty="0">
                <a:solidFill>
                  <a:srgbClr val="009900"/>
                </a:solidFill>
                <a:latin typeface="Arial" panose="020B0604020202020204"/>
              </a:rPr>
              <a:t>AGR96X infected grubs</a:t>
            </a:r>
            <a:endParaRPr lang="en-NZ" sz="1799" i="1" kern="0" dirty="0">
              <a:solidFill>
                <a:srgbClr val="009900"/>
              </a:solidFill>
              <a:latin typeface="Arial" panose="020B060402020202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C28DF9-152D-829B-517F-3D985203D363}"/>
              </a:ext>
            </a:extLst>
          </p:cNvPr>
          <p:cNvSpPr/>
          <p:nvPr/>
        </p:nvSpPr>
        <p:spPr>
          <a:xfrm>
            <a:off x="9394834" y="1652250"/>
            <a:ext cx="1296400" cy="1325217"/>
          </a:xfrm>
          <a:prstGeom prst="ellipse">
            <a:avLst/>
          </a:prstGeom>
          <a:noFill/>
          <a:ln w="28575" cap="flat" cmpd="sng" algn="ctr">
            <a:solidFill>
              <a:srgbClr val="B8DA8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NZ" sz="1799" kern="0">
              <a:solidFill>
                <a:srgbClr val="D1E7B3"/>
              </a:solidFill>
              <a:latin typeface="Arial" panose="020B0604020202020204"/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8D8BE97-FF38-487F-E4EF-F5083F6C5F5D}"/>
              </a:ext>
            </a:extLst>
          </p:cNvPr>
          <p:cNvCxnSpPr>
            <a:cxnSpLocks/>
            <a:stCxn id="12" idx="2"/>
          </p:cNvCxnSpPr>
          <p:nvPr/>
        </p:nvCxnSpPr>
        <p:spPr>
          <a:xfrm rot="10800000" flipV="1">
            <a:off x="8283815" y="2314858"/>
            <a:ext cx="1111019" cy="1494336"/>
          </a:xfrm>
          <a:prstGeom prst="bentConnector2">
            <a:avLst/>
          </a:prstGeom>
          <a:noFill/>
          <a:ln w="28575" cap="flat" cmpd="sng" algn="ctr">
            <a:solidFill>
              <a:srgbClr val="B8DA89"/>
            </a:solidFill>
            <a:prstDash val="solid"/>
            <a:miter lim="800000"/>
          </a:ln>
          <a:effectLst/>
        </p:spPr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50E73E90-EE9C-352D-B053-278B60DBE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9335" y="4416581"/>
            <a:ext cx="1644559" cy="149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09DAF-FE5C-76DB-60A3-897307B36251}"/>
              </a:ext>
            </a:extLst>
          </p:cNvPr>
          <p:cNvSpPr txBox="1"/>
          <p:nvPr/>
        </p:nvSpPr>
        <p:spPr>
          <a:xfrm>
            <a:off x="10210255" y="5538258"/>
            <a:ext cx="94097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799" dirty="0"/>
              <a:t>AGR96X</a:t>
            </a:r>
          </a:p>
        </p:txBody>
      </p:sp>
    </p:spTree>
    <p:extLst>
      <p:ext uri="{BB962C8B-B14F-4D97-AF65-F5344CB8AC3E}">
        <p14:creationId xmlns:p14="http://schemas.microsoft.com/office/powerpoint/2010/main" val="1221862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3A63A5-052F-47BF-8318-2540F23A0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1" t="5326" b="1568"/>
          <a:stretch/>
        </p:blipFill>
        <p:spPr>
          <a:xfrm flipV="1">
            <a:off x="-60945" y="-41474"/>
            <a:ext cx="12249769" cy="6940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3D1948-9BBD-4F9B-A65F-8A32F8FB5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064" y="2118704"/>
            <a:ext cx="2215364" cy="2120377"/>
          </a:xfrm>
          <a:prstGeom prst="rect">
            <a:avLst/>
          </a:prstGeom>
        </p:spPr>
      </p:pic>
      <p:pic>
        <p:nvPicPr>
          <p:cNvPr id="12" name="Picture 3" descr="M:\Documents\3 AgFacts &amp; pest photos\Grass grub 3rds.JPG">
            <a:extLst>
              <a:ext uri="{FF2B5EF4-FFF2-40B4-BE49-F238E27FC236}">
                <a16:creationId xmlns:a16="http://schemas.microsoft.com/office/drawing/2014/main" id="{0D1E8B01-16EE-4602-9356-8161717C9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4" y="4906092"/>
            <a:ext cx="2571408" cy="199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grass, floor&#10;&#10;Description automatically generated">
            <a:extLst>
              <a:ext uri="{FF2B5EF4-FFF2-40B4-BE49-F238E27FC236}">
                <a16:creationId xmlns:a16="http://schemas.microsoft.com/office/drawing/2014/main" id="{9FE9E716-FE3C-4391-999F-788EF8C889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0" b="14301"/>
          <a:stretch/>
        </p:blipFill>
        <p:spPr>
          <a:xfrm>
            <a:off x="7448716" y="4325440"/>
            <a:ext cx="4792053" cy="257369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49E516D-0489-43C7-AF59-3EC5DF2C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066" y="-96800"/>
            <a:ext cx="2215363" cy="21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7571B3-54D2-4634-A303-B19C59E4695A}"/>
              </a:ext>
            </a:extLst>
          </p:cNvPr>
          <p:cNvSpPr txBox="1"/>
          <p:nvPr/>
        </p:nvSpPr>
        <p:spPr>
          <a:xfrm>
            <a:off x="8837216" y="720053"/>
            <a:ext cx="986680" cy="40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999" b="1" dirty="0"/>
              <a:t>granule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0755390-AA50-43DF-8CC9-C37DE1BF62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6441" y="6168899"/>
            <a:ext cx="2721490" cy="74775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B1F8676-D913-C950-A041-E7F38CC8B1A6}"/>
              </a:ext>
            </a:extLst>
          </p:cNvPr>
          <p:cNvGrpSpPr/>
          <p:nvPr/>
        </p:nvGrpSpPr>
        <p:grpSpPr>
          <a:xfrm>
            <a:off x="2006068" y="624954"/>
            <a:ext cx="7055123" cy="5177564"/>
            <a:chOff x="2006590" y="624223"/>
            <a:chExt cx="7056961" cy="51789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967D3A-8874-4E4C-A373-0A736142F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7866041" y="3560625"/>
              <a:ext cx="175812" cy="2986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07F790-010E-4F39-918E-D0ACA378A911}"/>
                </a:ext>
              </a:extLst>
            </p:cNvPr>
            <p:cNvSpPr txBox="1"/>
            <p:nvPr/>
          </p:nvSpPr>
          <p:spPr>
            <a:xfrm>
              <a:off x="8187285" y="3547632"/>
              <a:ext cx="8762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b="1" dirty="0"/>
                <a:t>AGR96X</a:t>
              </a:r>
            </a:p>
          </p:txBody>
        </p:sp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B8757276-730F-4B32-87FA-A1C0CFC12022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2073957" y="1005546"/>
            <a:ext cx="5654929" cy="34603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FE9832-F639-4BB5-B5E0-9D6442921994}"/>
                </a:ext>
              </a:extLst>
            </p:cNvPr>
            <p:cNvSpPr/>
            <p:nvPr/>
          </p:nvSpPr>
          <p:spPr>
            <a:xfrm>
              <a:off x="2753620" y="3899550"/>
              <a:ext cx="5279318" cy="451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26909C-90F0-495D-9416-DB40E3591A6A}"/>
                </a:ext>
              </a:extLst>
            </p:cNvPr>
            <p:cNvSpPr txBox="1"/>
            <p:nvPr/>
          </p:nvSpPr>
          <p:spPr>
            <a:xfrm rot="17982721">
              <a:off x="3236229" y="4377494"/>
              <a:ext cx="16861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  AGR96X 20kg/ha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CA7D00-D983-4E6C-9D6D-B2A4433352AD}"/>
                </a:ext>
              </a:extLst>
            </p:cNvPr>
            <p:cNvSpPr txBox="1"/>
            <p:nvPr/>
          </p:nvSpPr>
          <p:spPr>
            <a:xfrm rot="17982721">
              <a:off x="3811149" y="4336549"/>
              <a:ext cx="1593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AGR96X 15kg/ha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892138-F8FF-4EAF-913C-1ECC1C8CB5FA}"/>
                </a:ext>
              </a:extLst>
            </p:cNvPr>
            <p:cNvSpPr txBox="1"/>
            <p:nvPr/>
          </p:nvSpPr>
          <p:spPr>
            <a:xfrm rot="17982721">
              <a:off x="4690290" y="4164485"/>
              <a:ext cx="1035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Untreated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3AC36F-7BC6-455E-A14E-03A37DB434C6}"/>
                </a:ext>
              </a:extLst>
            </p:cNvPr>
            <p:cNvSpPr txBox="1"/>
            <p:nvPr/>
          </p:nvSpPr>
          <p:spPr>
            <a:xfrm rot="17982721">
              <a:off x="4508856" y="4490646"/>
              <a:ext cx="19169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AGR96X 10</a:t>
              </a:r>
              <a:r>
                <a:rPr lang="en-NZ" sz="1600" baseline="30000" dirty="0"/>
                <a:t>9</a:t>
              </a:r>
              <a:r>
                <a:rPr lang="en-NZ" sz="1600" dirty="0"/>
                <a:t> 30kg/ha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1ED19A-8BDC-4AE1-82A5-61894B23A283}"/>
                </a:ext>
              </a:extLst>
            </p:cNvPr>
            <p:cNvSpPr txBox="1"/>
            <p:nvPr/>
          </p:nvSpPr>
          <p:spPr>
            <a:xfrm rot="17982721">
              <a:off x="5010157" y="4490908"/>
              <a:ext cx="19169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AGR96X 10</a:t>
              </a:r>
              <a:r>
                <a:rPr lang="en-NZ" sz="1600" baseline="30000" dirty="0"/>
                <a:t>7</a:t>
              </a:r>
              <a:r>
                <a:rPr lang="en-NZ" sz="1600" dirty="0"/>
                <a:t> 20kg/ha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932EC2-B6C9-4DAA-BBBA-DD2E92A9D9B2}"/>
                </a:ext>
              </a:extLst>
            </p:cNvPr>
            <p:cNvSpPr txBox="1"/>
            <p:nvPr/>
          </p:nvSpPr>
          <p:spPr>
            <a:xfrm rot="17982721">
              <a:off x="5503126" y="4460225"/>
              <a:ext cx="19169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AGR96X 10</a:t>
              </a:r>
              <a:r>
                <a:rPr lang="en-NZ" sz="1600" baseline="30000" dirty="0"/>
                <a:t>7</a:t>
              </a:r>
              <a:r>
                <a:rPr lang="en-NZ" sz="1600" dirty="0"/>
                <a:t> 10kg/ha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00C4BF-A30F-407D-A773-F05EE7E55FCA}"/>
                </a:ext>
              </a:extLst>
            </p:cNvPr>
            <p:cNvSpPr txBox="1"/>
            <p:nvPr/>
          </p:nvSpPr>
          <p:spPr>
            <a:xfrm rot="17982721">
              <a:off x="5803529" y="4571068"/>
              <a:ext cx="21255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 err="1"/>
                <a:t>Suscon</a:t>
              </a:r>
              <a:r>
                <a:rPr lang="en-NZ" sz="1600" dirty="0"/>
                <a:t> green 7.5 kg/ha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C719B0F-A36D-481D-80DB-4E6B0C5DC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98251" y="624223"/>
              <a:ext cx="1582434" cy="421521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311F10-5F35-4B6C-9D64-2DE2F45BEDA6}"/>
                </a:ext>
              </a:extLst>
            </p:cNvPr>
            <p:cNvSpPr txBox="1"/>
            <p:nvPr/>
          </p:nvSpPr>
          <p:spPr>
            <a:xfrm rot="17982721">
              <a:off x="2771248" y="4377495"/>
              <a:ext cx="16861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  AGR96X 30kg/ha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4256A2F-10C9-4A56-97DC-36D9DEA2F3F8}"/>
                </a:ext>
              </a:extLst>
            </p:cNvPr>
            <p:cNvSpPr/>
            <p:nvPr/>
          </p:nvSpPr>
          <p:spPr>
            <a:xfrm>
              <a:off x="2006590" y="817049"/>
              <a:ext cx="837595" cy="372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799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C6C4446-2A6B-44A5-B01D-31B22F6D38E1}"/>
                </a:ext>
              </a:extLst>
            </p:cNvPr>
            <p:cNvSpPr/>
            <p:nvPr/>
          </p:nvSpPr>
          <p:spPr>
            <a:xfrm>
              <a:off x="3224267" y="1405813"/>
              <a:ext cx="496713" cy="1900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799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B8C5E8A-35A3-41E2-B8FA-BB663B0378C3}"/>
                </a:ext>
              </a:extLst>
            </p:cNvPr>
            <p:cNvSpPr/>
            <p:nvPr/>
          </p:nvSpPr>
          <p:spPr>
            <a:xfrm>
              <a:off x="2645084" y="945993"/>
              <a:ext cx="5387853" cy="5039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799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43F0C6-C49A-40A8-8357-B997235415C5}"/>
                </a:ext>
              </a:extLst>
            </p:cNvPr>
            <p:cNvSpPr txBox="1"/>
            <p:nvPr/>
          </p:nvSpPr>
          <p:spPr>
            <a:xfrm>
              <a:off x="3685456" y="1103561"/>
              <a:ext cx="2643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799" b="1" dirty="0"/>
                <a:t>Dressed clover seed yield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5E4B71-2809-4C6F-9047-DC8479D7D101}"/>
                </a:ext>
              </a:extLst>
            </p:cNvPr>
            <p:cNvSpPr txBox="1"/>
            <p:nvPr/>
          </p:nvSpPr>
          <p:spPr>
            <a:xfrm>
              <a:off x="2676843" y="1311708"/>
              <a:ext cx="550214" cy="269875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endParaRPr lang="en-NZ" sz="1400" dirty="0"/>
            </a:p>
            <a:p>
              <a:pPr algn="r">
                <a:lnSpc>
                  <a:spcPts val="1699"/>
                </a:lnSpc>
              </a:pPr>
              <a:r>
                <a:rPr lang="en-NZ" sz="1400" dirty="0"/>
                <a:t>1000</a:t>
              </a:r>
            </a:p>
            <a:p>
              <a:pPr algn="r">
                <a:lnSpc>
                  <a:spcPts val="1699"/>
                </a:lnSpc>
              </a:pPr>
              <a:endParaRPr lang="en-NZ" sz="1400" dirty="0"/>
            </a:p>
            <a:p>
              <a:pPr algn="r">
                <a:lnSpc>
                  <a:spcPts val="1699"/>
                </a:lnSpc>
              </a:pPr>
              <a:r>
                <a:rPr lang="en-NZ" sz="1400" dirty="0"/>
                <a:t>800</a:t>
              </a:r>
            </a:p>
            <a:p>
              <a:pPr algn="r">
                <a:lnSpc>
                  <a:spcPts val="1699"/>
                </a:lnSpc>
              </a:pPr>
              <a:endParaRPr lang="en-NZ" sz="1400" dirty="0"/>
            </a:p>
            <a:p>
              <a:pPr algn="r">
                <a:lnSpc>
                  <a:spcPts val="1699"/>
                </a:lnSpc>
              </a:pPr>
              <a:r>
                <a:rPr lang="en-NZ" sz="1400" dirty="0"/>
                <a:t>600</a:t>
              </a:r>
            </a:p>
            <a:p>
              <a:pPr algn="r">
                <a:lnSpc>
                  <a:spcPts val="1699"/>
                </a:lnSpc>
              </a:pPr>
              <a:endParaRPr lang="en-NZ" sz="1400" dirty="0"/>
            </a:p>
            <a:p>
              <a:pPr algn="r">
                <a:lnSpc>
                  <a:spcPts val="1699"/>
                </a:lnSpc>
              </a:pPr>
              <a:r>
                <a:rPr lang="en-NZ" sz="1400" dirty="0"/>
                <a:t>400</a:t>
              </a:r>
            </a:p>
            <a:p>
              <a:pPr algn="r">
                <a:lnSpc>
                  <a:spcPts val="1699"/>
                </a:lnSpc>
              </a:pPr>
              <a:endParaRPr lang="en-NZ" sz="1400" dirty="0"/>
            </a:p>
            <a:p>
              <a:pPr algn="r">
                <a:lnSpc>
                  <a:spcPts val="1699"/>
                </a:lnSpc>
              </a:pPr>
              <a:r>
                <a:rPr lang="en-NZ" sz="1400" dirty="0"/>
                <a:t>200</a:t>
              </a:r>
            </a:p>
            <a:p>
              <a:pPr algn="r">
                <a:lnSpc>
                  <a:spcPts val="1699"/>
                </a:lnSpc>
              </a:pPr>
              <a:endParaRPr lang="en-NZ" sz="1400" dirty="0"/>
            </a:p>
            <a:p>
              <a:pPr algn="r">
                <a:lnSpc>
                  <a:spcPts val="1699"/>
                </a:lnSpc>
              </a:pPr>
              <a:r>
                <a:rPr lang="en-NZ" sz="1400" dirty="0"/>
                <a:t>0</a:t>
              </a:r>
              <a:endParaRPr lang="en-NZ" sz="1799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A1FB27-26BF-4533-8676-47CF16707639}"/>
                </a:ext>
              </a:extLst>
            </p:cNvPr>
            <p:cNvSpPr txBox="1"/>
            <p:nvPr/>
          </p:nvSpPr>
          <p:spPr>
            <a:xfrm rot="16200000">
              <a:off x="1727790" y="2451466"/>
              <a:ext cx="1805623" cy="36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799" b="1" dirty="0"/>
                <a:t>MD yield (kg/ha)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3750537-8215-54D3-188D-5AE68ADFF3D3}"/>
                </a:ext>
              </a:extLst>
            </p:cNvPr>
            <p:cNvSpPr/>
            <p:nvPr/>
          </p:nvSpPr>
          <p:spPr>
            <a:xfrm rot="18361373">
              <a:off x="2662908" y="4310230"/>
              <a:ext cx="1057926" cy="233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799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9A55E1-5970-A067-E2E4-072BD83399F5}"/>
                </a:ext>
              </a:extLst>
            </p:cNvPr>
            <p:cNvSpPr txBox="1"/>
            <p:nvPr/>
          </p:nvSpPr>
          <p:spPr>
            <a:xfrm rot="18095712">
              <a:off x="2331722" y="4331500"/>
              <a:ext cx="15849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600" dirty="0"/>
                <a:t>Diazinon 5 kg/ha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77262C-BFAA-4FF8-92E6-2BD6D76A38CC}"/>
              </a:ext>
            </a:extLst>
          </p:cNvPr>
          <p:cNvSpPr txBox="1"/>
          <p:nvPr/>
        </p:nvSpPr>
        <p:spPr>
          <a:xfrm>
            <a:off x="71567" y="196969"/>
            <a:ext cx="6235981" cy="923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599" b="1" dirty="0">
                <a:solidFill>
                  <a:srgbClr val="66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AGR96X: clover seed crops</a:t>
            </a:r>
          </a:p>
          <a:p>
            <a:endParaRPr lang="en-NZ" sz="1799" dirty="0"/>
          </a:p>
        </p:txBody>
      </p:sp>
    </p:spTree>
    <p:extLst>
      <p:ext uri="{BB962C8B-B14F-4D97-AF65-F5344CB8AC3E}">
        <p14:creationId xmlns:p14="http://schemas.microsoft.com/office/powerpoint/2010/main" val="2444261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																	</a:t>
            </a:r>
            <a:br>
              <a:rPr lang="en-US" dirty="0"/>
            </a:br>
            <a:r>
              <a:rPr lang="en-US" dirty="0"/>
              <a:t>																				</a:t>
            </a:r>
          </a:p>
        </p:txBody>
      </p:sp>
      <p:pic>
        <p:nvPicPr>
          <p:cNvPr id="7" name="Picture 1" descr="C:\Users\KJones\Documents\SourceImages\MBI\Photography\Produce and Field pics\Fields\iStock_000011511956Med_lettuce field_4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10399"/>
            <a:ext cx="12228489" cy="2547601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2794132" y="1511009"/>
            <a:ext cx="2250450" cy="3330068"/>
          </a:xfrm>
          <a:prstGeom prst="roundRect">
            <a:avLst>
              <a:gd name="adj" fmla="val 98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Rounded Rectangle 8"/>
          <p:cNvSpPr/>
          <p:nvPr/>
        </p:nvSpPr>
        <p:spPr>
          <a:xfrm>
            <a:off x="6020438" y="1508194"/>
            <a:ext cx="2161666" cy="3321191"/>
          </a:xfrm>
          <a:prstGeom prst="roundRect">
            <a:avLst>
              <a:gd name="adj" fmla="val 9371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6" r="21923" b="22619"/>
          <a:stretch/>
        </p:blipFill>
        <p:spPr>
          <a:xfrm>
            <a:off x="6140137" y="1731885"/>
            <a:ext cx="1919979" cy="1926299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914793" y="3865873"/>
            <a:ext cx="2067959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9" b="1" dirty="0">
                <a:solidFill>
                  <a:schemeClr val="bg1"/>
                </a:solidFill>
              </a:rPr>
              <a:t>Plant Growth Promotion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4143" y="3833221"/>
            <a:ext cx="2067959" cy="830781"/>
          </a:xfrm>
          <a:prstGeom prst="rect">
            <a:avLst/>
          </a:prstGeom>
          <a:noFill/>
        </p:spPr>
        <p:txBody>
          <a:bodyPr wrap="square" lIns="45708" rIns="45708" rtlCol="0">
            <a:spAutoFit/>
          </a:bodyPr>
          <a:lstStyle/>
          <a:p>
            <a:pPr algn="ctr"/>
            <a:r>
              <a:rPr lang="en-US" sz="2399" b="1" dirty="0">
                <a:solidFill>
                  <a:schemeClr val="bg1"/>
                </a:solidFill>
              </a:rPr>
              <a:t>Stress Tolerance</a:t>
            </a:r>
          </a:p>
        </p:txBody>
      </p:sp>
      <p:pic>
        <p:nvPicPr>
          <p:cNvPr id="9218" name="Picture 2" descr="\\mbi-dc1\FolderRedirection\kjones\My Documents\z. source images\Photography\Produce and Field pics\Fields\iStock_000013964169XLarge_14x9_corn field_4pp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r="29970"/>
          <a:stretch/>
        </p:blipFill>
        <p:spPr bwMode="auto">
          <a:xfrm>
            <a:off x="3027947" y="1737086"/>
            <a:ext cx="1836730" cy="192391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1403BF-406D-442D-91BF-35B6A12AAB7F}"/>
              </a:ext>
            </a:extLst>
          </p:cNvPr>
          <p:cNvSpPr txBox="1"/>
          <p:nvPr/>
        </p:nvSpPr>
        <p:spPr>
          <a:xfrm>
            <a:off x="2362238" y="180587"/>
            <a:ext cx="7316400" cy="7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999" b="1" dirty="0" err="1">
                <a:solidFill>
                  <a:srgbClr val="046927"/>
                </a:solidFill>
                <a:latin typeface="Helvetica Neue"/>
              </a:rPr>
              <a:t>Biostimulants</a:t>
            </a:r>
            <a:r>
              <a:rPr lang="en-NZ" sz="3999" b="1" dirty="0">
                <a:solidFill>
                  <a:srgbClr val="046927"/>
                </a:solidFill>
                <a:latin typeface="Helvetica Neue"/>
              </a:rPr>
              <a:t>/</a:t>
            </a:r>
            <a:r>
              <a:rPr lang="en-NZ" sz="3999" b="1" dirty="0" err="1">
                <a:solidFill>
                  <a:srgbClr val="046927"/>
                </a:solidFill>
                <a:latin typeface="Helvetica Neue"/>
              </a:rPr>
              <a:t>Biofertilisers</a:t>
            </a:r>
            <a:endParaRPr lang="en-NZ" sz="3999" b="1" dirty="0">
              <a:solidFill>
                <a:srgbClr val="046927"/>
              </a:solidFill>
              <a:latin typeface="Helvetica Neue"/>
            </a:endParaRP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EE6A7E41-7413-49EA-B402-80150D7791B8}"/>
              </a:ext>
            </a:extLst>
          </p:cNvPr>
          <p:cNvSpPr/>
          <p:nvPr/>
        </p:nvSpPr>
        <p:spPr>
          <a:xfrm>
            <a:off x="6093890" y="807128"/>
            <a:ext cx="4686125" cy="5243743"/>
          </a:xfrm>
          <a:prstGeom prst="blockArc">
            <a:avLst>
              <a:gd name="adj1" fmla="val 17006722"/>
              <a:gd name="adj2" fmla="val 4360645"/>
              <a:gd name="adj3" fmla="val 6528"/>
            </a:avLst>
          </a:prstGeom>
          <a:solidFill>
            <a:srgbClr val="4692C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BA54AB-2585-470C-9C4A-7D66F18A2D9A}"/>
              </a:ext>
            </a:extLst>
          </p:cNvPr>
          <p:cNvSpPr/>
          <p:nvPr/>
        </p:nvSpPr>
        <p:spPr>
          <a:xfrm>
            <a:off x="8874228" y="1213653"/>
            <a:ext cx="2130602" cy="121378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D4AA71-ED86-4746-BDC7-507DD8033E22}"/>
              </a:ext>
            </a:extLst>
          </p:cNvPr>
          <p:cNvSpPr/>
          <p:nvPr/>
        </p:nvSpPr>
        <p:spPr>
          <a:xfrm>
            <a:off x="8885641" y="1508194"/>
            <a:ext cx="2178220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4" algn="ctr"/>
            <a:r>
              <a:rPr lang="en-US" sz="2399" b="1" dirty="0"/>
              <a:t>Nutrition</a:t>
            </a:r>
            <a:endParaRPr lang="en-US" sz="1799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C1FA6B-E4CD-4623-B49A-F0797AD8E532}"/>
              </a:ext>
            </a:extLst>
          </p:cNvPr>
          <p:cNvSpPr/>
          <p:nvPr/>
        </p:nvSpPr>
        <p:spPr>
          <a:xfrm>
            <a:off x="9460568" y="2612571"/>
            <a:ext cx="2269408" cy="136482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A0E263-C521-4C41-9090-BE8F86AE1C65}"/>
              </a:ext>
            </a:extLst>
          </p:cNvPr>
          <p:cNvSpPr/>
          <p:nvPr/>
        </p:nvSpPr>
        <p:spPr>
          <a:xfrm>
            <a:off x="9460568" y="2855318"/>
            <a:ext cx="2151343" cy="83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4" algn="ctr"/>
            <a:r>
              <a:rPr lang="en-US" sz="2399" b="1" dirty="0"/>
              <a:t>  Temperature Tolerance</a:t>
            </a:r>
            <a:endParaRPr lang="en-US" sz="16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F6D77E-67B0-445E-8254-3CD42D934C46}"/>
              </a:ext>
            </a:extLst>
          </p:cNvPr>
          <p:cNvSpPr/>
          <p:nvPr/>
        </p:nvSpPr>
        <p:spPr>
          <a:xfrm>
            <a:off x="8980287" y="4314398"/>
            <a:ext cx="2287587" cy="11681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1C4ECC-E4A9-4BEF-AC3F-7B0BDE04AAE7}"/>
              </a:ext>
            </a:extLst>
          </p:cNvPr>
          <p:cNvSpPr/>
          <p:nvPr/>
        </p:nvSpPr>
        <p:spPr>
          <a:xfrm>
            <a:off x="8899127" y="4438557"/>
            <a:ext cx="2387471" cy="83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4" algn="ctr"/>
            <a:r>
              <a:rPr lang="en-US" sz="2399" b="1" dirty="0"/>
              <a:t>Drought</a:t>
            </a:r>
            <a:br>
              <a:rPr lang="en-US" sz="2399" b="1" dirty="0"/>
            </a:br>
            <a:r>
              <a:rPr lang="en-US" sz="2399" b="1" dirty="0"/>
              <a:t>Tolerance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41216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FDED34-1D50-4FD7-8541-816EFC480FA2}"/>
              </a:ext>
            </a:extLst>
          </p:cNvPr>
          <p:cNvSpPr txBox="1"/>
          <p:nvPr/>
        </p:nvSpPr>
        <p:spPr>
          <a:xfrm>
            <a:off x="568364" y="327511"/>
            <a:ext cx="7316400" cy="7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999" b="1" dirty="0">
                <a:solidFill>
                  <a:srgbClr val="046927"/>
                </a:solidFill>
                <a:latin typeface="Helvetica Neue"/>
              </a:rPr>
              <a:t>Growth Promotion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C0AFDB-EF45-4653-A3CB-B3EC16CB314D}"/>
              </a:ext>
            </a:extLst>
          </p:cNvPr>
          <p:cNvSpPr txBox="1"/>
          <p:nvPr/>
        </p:nvSpPr>
        <p:spPr>
          <a:xfrm>
            <a:off x="782020" y="1474537"/>
            <a:ext cx="3623692" cy="452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99" dirty="0"/>
              <a:t>Fish oil/extracts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399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2399" dirty="0"/>
              <a:t>Plant extracts</a:t>
            </a:r>
          </a:p>
          <a:p>
            <a:pPr marL="742727" lvl="1" indent="-285664">
              <a:buFont typeface="Arial" panose="020B0604020202020204" pitchFamily="34" charset="0"/>
              <a:buChar char="•"/>
            </a:pPr>
            <a:r>
              <a:rPr lang="en-NZ" sz="2399" dirty="0"/>
              <a:t>Seaweed</a:t>
            </a:r>
          </a:p>
          <a:p>
            <a:pPr marL="742727" lvl="1" indent="-285664">
              <a:buFont typeface="Arial" panose="020B0604020202020204" pitchFamily="34" charset="0"/>
              <a:buChar char="•"/>
            </a:pPr>
            <a:r>
              <a:rPr lang="en-NZ" sz="2399" dirty="0"/>
              <a:t>Tea tree</a:t>
            </a:r>
          </a:p>
          <a:p>
            <a:pPr marL="742727" lvl="1" indent="-285664">
              <a:buFont typeface="Arial" panose="020B0604020202020204" pitchFamily="34" charset="0"/>
              <a:buChar char="•"/>
            </a:pPr>
            <a:r>
              <a:rPr lang="en-NZ" sz="2399" i="1" dirty="0" err="1"/>
              <a:t>Reynoutria</a:t>
            </a:r>
            <a:endParaRPr lang="en-NZ" sz="2399" i="1" dirty="0"/>
          </a:p>
          <a:p>
            <a:pPr marL="742727" lvl="1" indent="-285664">
              <a:buFont typeface="Arial" panose="020B0604020202020204" pitchFamily="34" charset="0"/>
              <a:buChar char="•"/>
            </a:pPr>
            <a:endParaRPr lang="en-NZ" sz="2399" i="1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2399" dirty="0"/>
              <a:t>Microbes</a:t>
            </a:r>
          </a:p>
          <a:p>
            <a:pPr marL="742727" lvl="1" indent="-285664">
              <a:buFont typeface="Arial" panose="020B0604020202020204" pitchFamily="34" charset="0"/>
              <a:buChar char="•"/>
            </a:pPr>
            <a:r>
              <a:rPr lang="en-NZ" sz="2399" i="1" dirty="0"/>
              <a:t>Trichoderma</a:t>
            </a:r>
          </a:p>
          <a:p>
            <a:pPr marL="742727" lvl="1" indent="-285664">
              <a:buFont typeface="Arial" panose="020B0604020202020204" pitchFamily="34" charset="0"/>
              <a:buChar char="•"/>
            </a:pPr>
            <a:r>
              <a:rPr lang="en-NZ" sz="2399" i="1" dirty="0"/>
              <a:t>Pseudomonas</a:t>
            </a:r>
          </a:p>
          <a:p>
            <a:pPr marL="742727" lvl="1" indent="-285664">
              <a:buFont typeface="Arial" panose="020B0604020202020204" pitchFamily="34" charset="0"/>
              <a:buChar char="•"/>
            </a:pPr>
            <a:r>
              <a:rPr lang="en-NZ" sz="2399" i="1" dirty="0"/>
              <a:t>Bacillus</a:t>
            </a:r>
          </a:p>
          <a:p>
            <a:pPr marL="742727" lvl="1" indent="-285664">
              <a:buFont typeface="Arial" panose="020B0604020202020204" pitchFamily="34" charset="0"/>
              <a:buChar char="•"/>
            </a:pPr>
            <a:r>
              <a:rPr lang="en-NZ" sz="2399" i="1" dirty="0"/>
              <a:t>Streptomyces</a:t>
            </a:r>
          </a:p>
        </p:txBody>
      </p:sp>
      <p:pic>
        <p:nvPicPr>
          <p:cNvPr id="6" name="Picture 14" descr="Potting Mix + LU584_1302">
            <a:extLst>
              <a:ext uri="{FF2B5EF4-FFF2-40B4-BE49-F238E27FC236}">
                <a16:creationId xmlns:a16="http://schemas.microsoft.com/office/drawing/2014/main" id="{295001CE-8605-491E-A678-937A8976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1"/>
          <a:stretch>
            <a:fillRect/>
          </a:stretch>
        </p:blipFill>
        <p:spPr bwMode="auto">
          <a:xfrm>
            <a:off x="6251024" y="230258"/>
            <a:ext cx="5155781" cy="1927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5BABEF-0BEE-4E2D-A770-662AD1E70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712" y="2653766"/>
            <a:ext cx="5155781" cy="2357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B15903-8EDE-4687-9590-46F7FCA00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628" y="2653766"/>
            <a:ext cx="2174317" cy="2357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39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13518-DEB5-42F0-9A49-9EF3BF3A9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073" y="838796"/>
            <a:ext cx="1778685" cy="2119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30BD5-B975-4DAC-AF48-478152EDC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934" y="456930"/>
            <a:ext cx="1778685" cy="2451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CCFBB-AD0C-4BE8-9DE5-C386620C7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8" y="513139"/>
            <a:ext cx="1867062" cy="2665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F2EA5-28D3-4EAB-9FD2-A031F1708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666" y="4253637"/>
            <a:ext cx="2608037" cy="2119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BC4D81-2A9B-49EA-9707-58FFF2A63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68" y="4253637"/>
            <a:ext cx="1574391" cy="2119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94511C-DD3C-409E-9DB2-D471ED41D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0795" y="456930"/>
            <a:ext cx="2606850" cy="2485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2A7476-4C36-4CB9-83E4-78B3AEF13EBB}"/>
              </a:ext>
            </a:extLst>
          </p:cNvPr>
          <p:cNvSpPr txBox="1"/>
          <p:nvPr/>
        </p:nvSpPr>
        <p:spPr>
          <a:xfrm>
            <a:off x="6896121" y="3915940"/>
            <a:ext cx="3988997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Credible company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Active ingredient/s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Mode of 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Field Performance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Technical support</a:t>
            </a:r>
            <a:endParaRPr lang="en-NZ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80FBC-0FCF-48C8-9564-0354BB69D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8756" y="456930"/>
            <a:ext cx="1819917" cy="3326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0373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320BFA5A-190C-4111-BE49-4C0B8FE2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427" y="-47993"/>
            <a:ext cx="8227457" cy="1142702"/>
          </a:xfrm>
        </p:spPr>
        <p:txBody>
          <a:bodyPr/>
          <a:lstStyle/>
          <a:p>
            <a:r>
              <a:rPr lang="en-US" dirty="0"/>
              <a:t>Nitrogen Fixation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E05196-45D0-449B-B9C1-E9E53D0EC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344" y="1088599"/>
            <a:ext cx="10288588" cy="1871030"/>
          </a:xfrm>
        </p:spPr>
        <p:txBody>
          <a:bodyPr/>
          <a:lstStyle/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dirty="0"/>
              <a:t>Some soil microbes can covert atmospheric N to ammonia (via nitrogenase enzyme complex)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i="1" dirty="0"/>
              <a:t>Rhizobium </a:t>
            </a:r>
            <a:r>
              <a:rPr lang="en-US" dirty="0"/>
              <a:t>– legume symbiosis (peas, soybean, clover)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dirty="0"/>
              <a:t>Root nodules – fix nitrogen 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dirty="0"/>
              <a:t>Mutually beneficial relationship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D6F935-961B-41B1-A6C7-1165DB098BB3}"/>
              </a:ext>
            </a:extLst>
          </p:cNvPr>
          <p:cNvGrpSpPr/>
          <p:nvPr/>
        </p:nvGrpSpPr>
        <p:grpSpPr>
          <a:xfrm>
            <a:off x="631249" y="3883985"/>
            <a:ext cx="9503610" cy="2450657"/>
            <a:chOff x="90375" y="3577094"/>
            <a:chExt cx="6777479" cy="14084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307283-02DB-4A62-BD3C-56E39E0E8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75" y="3577094"/>
              <a:ext cx="1618877" cy="14084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DB4C43-A49F-4904-A3DE-518F5995C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619" y="3577094"/>
              <a:ext cx="1830235" cy="14084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8999A6-9618-469F-8F38-EB35C28D9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905" y="3918893"/>
            <a:ext cx="3208298" cy="2415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3268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320BFA5A-190C-4111-BE49-4C0B8FE2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475" y="98688"/>
            <a:ext cx="8227457" cy="1142702"/>
          </a:xfrm>
        </p:spPr>
        <p:txBody>
          <a:bodyPr/>
          <a:lstStyle/>
          <a:p>
            <a:r>
              <a:rPr lang="en-US" dirty="0"/>
              <a:t>Nitrogen Fixation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E05196-45D0-449B-B9C1-E9E53D0EC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25" y="1241390"/>
            <a:ext cx="8227457" cy="1871030"/>
          </a:xfrm>
        </p:spPr>
        <p:txBody>
          <a:bodyPr/>
          <a:lstStyle/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dirty="0"/>
              <a:t>NZ – 1950-60’s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dirty="0"/>
              <a:t>Clover/</a:t>
            </a:r>
            <a:r>
              <a:rPr lang="en-US" dirty="0" err="1"/>
              <a:t>lucerne</a:t>
            </a:r>
            <a:r>
              <a:rPr lang="en-US" dirty="0"/>
              <a:t> seed inoculated with </a:t>
            </a:r>
            <a:r>
              <a:rPr lang="en-US" i="1" dirty="0"/>
              <a:t>Rhizobium</a:t>
            </a:r>
            <a:r>
              <a:rPr lang="en-US" dirty="0"/>
              <a:t> </a:t>
            </a:r>
            <a:r>
              <a:rPr lang="en-US" i="1" dirty="0" err="1"/>
              <a:t>leguminosarum</a:t>
            </a:r>
            <a:r>
              <a:rPr lang="en-US" dirty="0"/>
              <a:t>. (Australian strains)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dirty="0"/>
              <a:t>Now widespread in NZ pastoral soils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dirty="0"/>
              <a:t>Yield increases of up to 30%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dirty="0"/>
              <a:t>Increase N fixation by 40-80kg N/ha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endParaRPr lang="en-US" dirty="0"/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dirty="0"/>
              <a:t>Selection for improved Rhizobium spp.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dirty="0"/>
              <a:t>Commercial </a:t>
            </a:r>
            <a:r>
              <a:rPr lang="en-US" dirty="0" err="1"/>
              <a:t>rhizobial</a:t>
            </a:r>
            <a:r>
              <a:rPr lang="en-US" dirty="0"/>
              <a:t> inoculants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679303-646F-44C4-9B92-394B003A94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27" y="670039"/>
            <a:ext cx="2722605" cy="3123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71FAA2-9E05-4ADF-B8FF-6E588964C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682" y="4645265"/>
            <a:ext cx="3182437" cy="2026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1389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EA039C-EA23-4B23-9973-8497CC4C0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7" y="4712082"/>
            <a:ext cx="5715586" cy="14822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8AA878-916B-479D-92C0-3658A383A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67" y="389219"/>
            <a:ext cx="10553387" cy="139096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CDFA36-ECE1-4E05-9A06-592A3666F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466">
            <a:off x="6838064" y="2370659"/>
            <a:ext cx="5153778" cy="1281098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8116B-A8E3-4408-8036-90DABB6D5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8" y="2366175"/>
            <a:ext cx="6072084" cy="175991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632113-5C16-4444-A4E3-46FF4DD6DD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"/>
          <a:stretch/>
        </p:blipFill>
        <p:spPr>
          <a:xfrm rot="365774">
            <a:off x="6474897" y="4243619"/>
            <a:ext cx="4974907" cy="121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53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320BFA5A-190C-4111-BE49-4C0B8FE2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475" y="98688"/>
            <a:ext cx="8227457" cy="1142702"/>
          </a:xfrm>
        </p:spPr>
        <p:txBody>
          <a:bodyPr/>
          <a:lstStyle/>
          <a:p>
            <a:r>
              <a:rPr lang="en-US" dirty="0"/>
              <a:t>Nitrogen Fixation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E05196-45D0-449B-B9C1-E9E53D0EC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529" y="1457761"/>
            <a:ext cx="8227457" cy="4542205"/>
          </a:xfrm>
        </p:spPr>
        <p:txBody>
          <a:bodyPr/>
          <a:lstStyle/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dirty="0" err="1"/>
              <a:t>Asymbiotic</a:t>
            </a:r>
            <a:r>
              <a:rPr lang="en-US" dirty="0"/>
              <a:t> N-fixing bacteria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dirty="0"/>
              <a:t>Colonize the soil and the root surface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i="1" dirty="0" err="1"/>
              <a:t>Azotobacter</a:t>
            </a:r>
            <a:endParaRPr lang="en-US" i="1" dirty="0"/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i="1" dirty="0" err="1"/>
              <a:t>Azospirillum</a:t>
            </a:r>
            <a:endParaRPr lang="en-US" i="1" dirty="0"/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US" i="1" dirty="0"/>
              <a:t>Bacillus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81B58-1402-495B-AFC2-4CF6C75F4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986" y="291821"/>
            <a:ext cx="2191494" cy="3377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8C340-D331-4AE2-8AC5-2526A1839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094" y="3107188"/>
            <a:ext cx="1750255" cy="3109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AE1C3-BB82-44E9-8732-1F921A266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330" y="2738310"/>
            <a:ext cx="2124584" cy="2661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C199E9-50B2-4C7C-9691-E5DB35BB236D}"/>
              </a:ext>
            </a:extLst>
          </p:cNvPr>
          <p:cNvSpPr txBox="1"/>
          <p:nvPr/>
        </p:nvSpPr>
        <p:spPr>
          <a:xfrm>
            <a:off x="596529" y="4620768"/>
            <a:ext cx="273188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endophytic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 efficient at providing plants with N source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5517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29FB8-D201-4969-98A0-BA0DBBB27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69" y="1391815"/>
            <a:ext cx="4383135" cy="3188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9CF121-E513-4861-8B1E-73391D156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1" y="1391815"/>
            <a:ext cx="6260850" cy="32742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A86AC3-C89C-4916-AF2A-AD6DC018E0C3}"/>
              </a:ext>
            </a:extLst>
          </p:cNvPr>
          <p:cNvSpPr txBox="1"/>
          <p:nvPr/>
        </p:nvSpPr>
        <p:spPr>
          <a:xfrm>
            <a:off x="2388129" y="800785"/>
            <a:ext cx="3199685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b="1" dirty="0"/>
              <a:t>Global Biologicals Market</a:t>
            </a:r>
            <a:endParaRPr lang="en-NZ" sz="1999" b="1" dirty="0"/>
          </a:p>
        </p:txBody>
      </p:sp>
    </p:spTree>
    <p:extLst>
      <p:ext uri="{BB962C8B-B14F-4D97-AF65-F5344CB8AC3E}">
        <p14:creationId xmlns:p14="http://schemas.microsoft.com/office/powerpoint/2010/main" val="151674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965215" y="397902"/>
            <a:ext cx="10512862" cy="1325218"/>
          </a:xfrm>
        </p:spPr>
        <p:txBody>
          <a:bodyPr>
            <a:normAutofit/>
          </a:bodyPr>
          <a:lstStyle/>
          <a:p>
            <a:r>
              <a:rPr lang="en-US" sz="3599" b="1" dirty="0">
                <a:solidFill>
                  <a:srgbClr val="046927"/>
                </a:solidFill>
                <a:latin typeface="Helvetica Neue"/>
              </a:rPr>
              <a:t>Key Drivers for Bio-Based Products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07613" y="1385451"/>
            <a:ext cx="2067959" cy="5076705"/>
          </a:xfrm>
          <a:prstGeom prst="roundRect">
            <a:avLst>
              <a:gd name="adj" fmla="val 10658"/>
            </a:avLst>
          </a:prstGeom>
          <a:solidFill>
            <a:srgbClr val="99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ounded Rectangle 7"/>
          <p:cNvSpPr/>
          <p:nvPr/>
        </p:nvSpPr>
        <p:spPr>
          <a:xfrm>
            <a:off x="4014630" y="1385450"/>
            <a:ext cx="2067959" cy="5076705"/>
          </a:xfrm>
          <a:prstGeom prst="roundRect">
            <a:avLst>
              <a:gd name="adj" fmla="val 980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Rounded Rectangle 8"/>
          <p:cNvSpPr/>
          <p:nvPr/>
        </p:nvSpPr>
        <p:spPr>
          <a:xfrm>
            <a:off x="6221646" y="1385449"/>
            <a:ext cx="2067959" cy="5076705"/>
          </a:xfrm>
          <a:prstGeom prst="roundRect">
            <a:avLst>
              <a:gd name="adj" fmla="val 9371"/>
            </a:avLst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ounded Rectangle 9"/>
          <p:cNvSpPr/>
          <p:nvPr/>
        </p:nvSpPr>
        <p:spPr>
          <a:xfrm>
            <a:off x="8428663" y="1385448"/>
            <a:ext cx="2067959" cy="5076705"/>
          </a:xfrm>
          <a:prstGeom prst="roundRect">
            <a:avLst>
              <a:gd name="adj" fmla="val 8083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84" y="1468644"/>
            <a:ext cx="1969819" cy="1367054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75" y="1468644"/>
            <a:ext cx="1938869" cy="1367054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2" b="21929"/>
          <a:stretch/>
        </p:blipFill>
        <p:spPr>
          <a:xfrm>
            <a:off x="6286191" y="1468645"/>
            <a:ext cx="1938869" cy="1392464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4643" r="33631"/>
          <a:stretch/>
        </p:blipFill>
        <p:spPr>
          <a:xfrm>
            <a:off x="8517435" y="1465324"/>
            <a:ext cx="1925921" cy="1390140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856685" y="3275901"/>
            <a:ext cx="1903508" cy="187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99" b="1" dirty="0">
                <a:solidFill>
                  <a:schemeClr val="bg1"/>
                </a:solidFill>
              </a:rPr>
              <a:t>Global Food Security</a:t>
            </a:r>
          </a:p>
          <a:p>
            <a:pPr algn="ctr"/>
            <a:endParaRPr lang="en-US" sz="2399" b="1" dirty="0">
              <a:solidFill>
                <a:schemeClr val="bg1"/>
              </a:solidFill>
            </a:endParaRPr>
          </a:p>
          <a:p>
            <a:pPr algn="ctr"/>
            <a:r>
              <a:rPr lang="en-US" sz="1999" b="1" i="1" dirty="0">
                <a:solidFill>
                  <a:schemeClr val="bg1"/>
                </a:solidFill>
              </a:rPr>
              <a:t>Growing more from less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14536" y="3275901"/>
            <a:ext cx="1903508" cy="2553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99" b="1" dirty="0">
                <a:solidFill>
                  <a:schemeClr val="bg1"/>
                </a:solidFill>
              </a:rPr>
              <a:t>Climate Change</a:t>
            </a:r>
          </a:p>
          <a:p>
            <a:pPr algn="ctr"/>
            <a:endParaRPr lang="en-US" sz="2399" b="1" dirty="0">
              <a:solidFill>
                <a:schemeClr val="bg1"/>
              </a:solidFill>
            </a:endParaRPr>
          </a:p>
          <a:p>
            <a:pPr algn="ctr"/>
            <a:r>
              <a:rPr lang="en-US" sz="1999" b="1" i="1" dirty="0">
                <a:solidFill>
                  <a:schemeClr val="bg1"/>
                </a:solidFill>
              </a:rPr>
              <a:t>Temperature, moisture, salinity extremes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86191" y="3302526"/>
            <a:ext cx="2003414" cy="18615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549" b="1" dirty="0">
                <a:solidFill>
                  <a:schemeClr val="bg1"/>
                </a:solidFill>
              </a:rPr>
              <a:t>Environmental Pollution</a:t>
            </a:r>
          </a:p>
          <a:p>
            <a:pPr algn="ctr"/>
            <a:endParaRPr lang="en-US" sz="2399" b="1" dirty="0">
              <a:solidFill>
                <a:schemeClr val="bg1"/>
              </a:solidFill>
            </a:endParaRPr>
          </a:p>
          <a:p>
            <a:pPr algn="ctr"/>
            <a:r>
              <a:rPr lang="en-US" sz="1999" b="1" i="1" dirty="0">
                <a:solidFill>
                  <a:schemeClr val="bg1"/>
                </a:solidFill>
              </a:rPr>
              <a:t>Residues / leachates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28663" y="3693050"/>
            <a:ext cx="2067959" cy="147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99" b="1" dirty="0">
                <a:solidFill>
                  <a:schemeClr val="bg1"/>
                </a:solidFill>
              </a:rPr>
              <a:t>Sustainability</a:t>
            </a:r>
          </a:p>
          <a:p>
            <a:pPr algn="ctr"/>
            <a:endParaRPr lang="en-US" sz="2399" b="1" dirty="0">
              <a:solidFill>
                <a:schemeClr val="bg1"/>
              </a:solidFill>
            </a:endParaRPr>
          </a:p>
          <a:p>
            <a:pPr algn="ctr"/>
            <a:r>
              <a:rPr lang="en-US" sz="1999" b="1" i="1" dirty="0">
                <a:solidFill>
                  <a:schemeClr val="bg1"/>
                </a:solidFill>
              </a:rPr>
              <a:t>Ecosystem services</a:t>
            </a:r>
          </a:p>
        </p:txBody>
      </p:sp>
    </p:spTree>
    <p:extLst>
      <p:ext uri="{BB962C8B-B14F-4D97-AF65-F5344CB8AC3E}">
        <p14:creationId xmlns:p14="http://schemas.microsoft.com/office/powerpoint/2010/main" val="908362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B2D3D5-3726-4510-AD52-3A6CAC3CFA75}"/>
              </a:ext>
            </a:extLst>
          </p:cNvPr>
          <p:cNvGrpSpPr/>
          <p:nvPr/>
        </p:nvGrpSpPr>
        <p:grpSpPr>
          <a:xfrm>
            <a:off x="1475315" y="1283083"/>
            <a:ext cx="8174266" cy="5099004"/>
            <a:chOff x="353304" y="425008"/>
            <a:chExt cx="8176395" cy="5100332"/>
          </a:xfrm>
        </p:grpSpPr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DC85A946-0432-4943-8FB7-3B49CAA784A1}"/>
                </a:ext>
              </a:extLst>
            </p:cNvPr>
            <p:cNvSpPr/>
            <p:nvPr/>
          </p:nvSpPr>
          <p:spPr>
            <a:xfrm>
              <a:off x="448322" y="4167491"/>
              <a:ext cx="2050743" cy="89883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dirty="0" err="1"/>
                <a:t>Biologicals</a:t>
              </a:r>
              <a:endParaRPr lang="en-US" sz="1799" dirty="0"/>
            </a:p>
          </p:txBody>
        </p:sp>
        <p:sp>
          <p:nvSpPr>
            <p:cNvPr id="8" name="Rounded Rectangle 14">
              <a:extLst>
                <a:ext uri="{FF2B5EF4-FFF2-40B4-BE49-F238E27FC236}">
                  <a16:creationId xmlns:a16="http://schemas.microsoft.com/office/drawing/2014/main" id="{505B073A-896F-482C-81ED-EFD7F9A212F3}"/>
                </a:ext>
              </a:extLst>
            </p:cNvPr>
            <p:cNvSpPr/>
            <p:nvPr/>
          </p:nvSpPr>
          <p:spPr>
            <a:xfrm>
              <a:off x="2830667" y="4626504"/>
              <a:ext cx="1864313" cy="89883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dirty="0" err="1"/>
                <a:t>Biostimulants</a:t>
              </a:r>
              <a:endParaRPr lang="en-US" sz="1799" dirty="0"/>
            </a:p>
          </p:txBody>
        </p:sp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id="{A90CB8D5-A861-4E37-A728-B1B4ED5A11AF}"/>
                </a:ext>
              </a:extLst>
            </p:cNvPr>
            <p:cNvSpPr/>
            <p:nvPr/>
          </p:nvSpPr>
          <p:spPr>
            <a:xfrm>
              <a:off x="5139762" y="4369839"/>
              <a:ext cx="1868750" cy="973200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dirty="0"/>
                <a:t>Stress Protectors</a:t>
              </a:r>
            </a:p>
          </p:txBody>
        </p:sp>
        <p:sp>
          <p:nvSpPr>
            <p:cNvPr id="10" name="Rounded Rectangle 7">
              <a:extLst>
                <a:ext uri="{FF2B5EF4-FFF2-40B4-BE49-F238E27FC236}">
                  <a16:creationId xmlns:a16="http://schemas.microsoft.com/office/drawing/2014/main" id="{03F7842C-A513-45A8-93B4-2811555FBD4C}"/>
                </a:ext>
              </a:extLst>
            </p:cNvPr>
            <p:cNvSpPr/>
            <p:nvPr/>
          </p:nvSpPr>
          <p:spPr>
            <a:xfrm>
              <a:off x="1277042" y="2437069"/>
              <a:ext cx="2815157" cy="1343667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dirty="0"/>
                <a:t>Biopesticides</a:t>
              </a: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A22AF3B4-2167-4634-847D-15EB3E430BB9}"/>
                </a:ext>
              </a:extLst>
            </p:cNvPr>
            <p:cNvSpPr/>
            <p:nvPr/>
          </p:nvSpPr>
          <p:spPr>
            <a:xfrm>
              <a:off x="6392871" y="2385636"/>
              <a:ext cx="1868750" cy="1019287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dirty="0" err="1"/>
                <a:t>Biofertilizers</a:t>
              </a:r>
              <a:endParaRPr lang="en-US" sz="1799" dirty="0"/>
            </a:p>
          </p:txBody>
        </p:sp>
        <p:sp>
          <p:nvSpPr>
            <p:cNvPr id="12" name="Rounded Rectangle 15">
              <a:extLst>
                <a:ext uri="{FF2B5EF4-FFF2-40B4-BE49-F238E27FC236}">
                  <a16:creationId xmlns:a16="http://schemas.microsoft.com/office/drawing/2014/main" id="{CFC4E3FA-CC8D-4224-8068-69D6DF35A2A5}"/>
                </a:ext>
              </a:extLst>
            </p:cNvPr>
            <p:cNvSpPr/>
            <p:nvPr/>
          </p:nvSpPr>
          <p:spPr>
            <a:xfrm>
              <a:off x="6675131" y="591454"/>
              <a:ext cx="1854568" cy="1250600"/>
            </a:xfrm>
            <a:prstGeom prst="roundRect">
              <a:avLst/>
            </a:prstGeom>
            <a:solidFill>
              <a:srgbClr val="7542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dirty="0"/>
                <a:t>Soil Conditioners</a:t>
              </a:r>
            </a:p>
          </p:txBody>
        </p:sp>
        <p:sp>
          <p:nvSpPr>
            <p:cNvPr id="13" name="Rounded Rectangle 17">
              <a:extLst>
                <a:ext uri="{FF2B5EF4-FFF2-40B4-BE49-F238E27FC236}">
                  <a16:creationId xmlns:a16="http://schemas.microsoft.com/office/drawing/2014/main" id="{371A6A5A-602B-423B-92A8-5944A1CEC993}"/>
                </a:ext>
              </a:extLst>
            </p:cNvPr>
            <p:cNvSpPr/>
            <p:nvPr/>
          </p:nvSpPr>
          <p:spPr>
            <a:xfrm>
              <a:off x="4559617" y="2919713"/>
              <a:ext cx="1544716" cy="117300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dirty="0"/>
                <a:t>PGPR’s</a:t>
              </a:r>
            </a:p>
          </p:txBody>
        </p:sp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F78168A1-3E1E-423C-80F4-131F4006EE93}"/>
                </a:ext>
              </a:extLst>
            </p:cNvPr>
            <p:cNvSpPr/>
            <p:nvPr/>
          </p:nvSpPr>
          <p:spPr>
            <a:xfrm>
              <a:off x="4494121" y="1136089"/>
              <a:ext cx="1979043" cy="11628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dirty="0"/>
                <a:t>Plant Growth Promoters</a:t>
              </a:r>
            </a:p>
          </p:txBody>
        </p:sp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61D1D872-82AF-41A7-9864-DAEB76F91408}"/>
                </a:ext>
              </a:extLst>
            </p:cNvPr>
            <p:cNvSpPr/>
            <p:nvPr/>
          </p:nvSpPr>
          <p:spPr>
            <a:xfrm>
              <a:off x="2532775" y="425008"/>
              <a:ext cx="1797728" cy="1250601"/>
            </a:xfrm>
            <a:prstGeom prst="roundRect">
              <a:avLst/>
            </a:prstGeom>
            <a:solidFill>
              <a:srgbClr val="9966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dirty="0" err="1"/>
                <a:t>Biocontrol</a:t>
              </a:r>
              <a:r>
                <a:rPr lang="en-US" sz="1799" dirty="0"/>
                <a:t> Agents</a:t>
              </a:r>
            </a:p>
          </p:txBody>
        </p:sp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id="{32401531-BFB7-4089-A790-9974EBC8BB68}"/>
                </a:ext>
              </a:extLst>
            </p:cNvPr>
            <p:cNvSpPr/>
            <p:nvPr/>
          </p:nvSpPr>
          <p:spPr>
            <a:xfrm>
              <a:off x="353304" y="1090833"/>
              <a:ext cx="1977505" cy="116955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dirty="0"/>
                <a:t>Bio-inoculants</a:t>
              </a:r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F318F2ED-3618-4D93-84CE-76AA7E07BAE9}"/>
              </a:ext>
            </a:extLst>
          </p:cNvPr>
          <p:cNvSpPr txBox="1">
            <a:spLocks/>
          </p:cNvSpPr>
          <p:nvPr/>
        </p:nvSpPr>
        <p:spPr>
          <a:xfrm>
            <a:off x="3147711" y="-53747"/>
            <a:ext cx="7179272" cy="1381889"/>
          </a:xfrm>
          <a:prstGeom prst="rect">
            <a:avLst/>
          </a:prstGeom>
        </p:spPr>
        <p:txBody>
          <a:bodyPr vert="horz" lIns="91416" tIns="45708" rIns="91416" bIns="45708" rtlCol="0" anchor="ctr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399" b="1" dirty="0">
                <a:solidFill>
                  <a:srgbClr val="046927"/>
                </a:solidFill>
                <a:cs typeface="Helvetica Neue"/>
              </a:rPr>
              <a:t>Confusing Categories</a:t>
            </a: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53AE1BCC-DD4E-45F3-8AC0-B890D7CF56EE}"/>
              </a:ext>
            </a:extLst>
          </p:cNvPr>
          <p:cNvSpPr/>
          <p:nvPr/>
        </p:nvSpPr>
        <p:spPr>
          <a:xfrm>
            <a:off x="8667654" y="4591447"/>
            <a:ext cx="2394405" cy="109288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/>
              <a:t>Biodigesters</a:t>
            </a:r>
          </a:p>
        </p:txBody>
      </p:sp>
    </p:spTree>
    <p:extLst>
      <p:ext uri="{BB962C8B-B14F-4D97-AF65-F5344CB8AC3E}">
        <p14:creationId xmlns:p14="http://schemas.microsoft.com/office/powerpoint/2010/main" val="3469452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2" descr="No-Tillers Twice As Likely to Use Biologicals Compared to General Farm  Population">
            <a:extLst>
              <a:ext uri="{FF2B5EF4-FFF2-40B4-BE49-F238E27FC236}">
                <a16:creationId xmlns:a16="http://schemas.microsoft.com/office/drawing/2014/main" id="{9DF0629B-7645-4713-845D-9E9A3F90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8" y="-71463"/>
            <a:ext cx="9490148" cy="729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362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794172" y="12606"/>
            <a:ext cx="7770376" cy="72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3999" dirty="0">
                <a:solidFill>
                  <a:srgbClr val="FFFFFF"/>
                </a:solidFill>
                <a:latin typeface="Calibri" charset="0"/>
              </a:rPr>
              <a:t>Definitions</a:t>
            </a:r>
            <a:endParaRPr lang="en-US" sz="3999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urved Up Arrow 6"/>
          <p:cNvSpPr/>
          <p:nvPr/>
        </p:nvSpPr>
        <p:spPr>
          <a:xfrm flipH="1">
            <a:off x="3166330" y="2672683"/>
            <a:ext cx="2188514" cy="756318"/>
          </a:xfrm>
          <a:prstGeom prst="curvedUpArrow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chemeClr val="tx1"/>
              </a:solidFill>
            </a:endParaRPr>
          </a:p>
        </p:txBody>
      </p:sp>
      <p:sp>
        <p:nvSpPr>
          <p:cNvPr id="11" name="Curved Up Arrow 10"/>
          <p:cNvSpPr/>
          <p:nvPr/>
        </p:nvSpPr>
        <p:spPr>
          <a:xfrm flipH="1" flipV="1">
            <a:off x="3166330" y="390581"/>
            <a:ext cx="2188514" cy="756318"/>
          </a:xfrm>
          <a:prstGeom prst="curvedUpArrow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chemeClr val="tx1"/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6727001" y="2694329"/>
            <a:ext cx="2188514" cy="756318"/>
          </a:xfrm>
          <a:prstGeom prst="curvedUpArrow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chemeClr val="tx1"/>
              </a:solidFill>
            </a:endParaRPr>
          </a:p>
        </p:txBody>
      </p:sp>
      <p:sp>
        <p:nvSpPr>
          <p:cNvPr id="14" name="Curved Up Arrow 13"/>
          <p:cNvSpPr/>
          <p:nvPr/>
        </p:nvSpPr>
        <p:spPr>
          <a:xfrm flipH="1" flipV="1">
            <a:off x="6727001" y="388321"/>
            <a:ext cx="2188514" cy="756318"/>
          </a:xfrm>
          <a:prstGeom prst="curvedUpArrow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40946" y="1314107"/>
            <a:ext cx="2683284" cy="112811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/>
              <a:t>Biopesticides</a:t>
            </a:r>
          </a:p>
          <a:p>
            <a:pPr algn="ctr"/>
            <a:r>
              <a:rPr lang="en-US" sz="2399" i="1" dirty="0"/>
              <a:t>Crop Protection</a:t>
            </a:r>
            <a:endParaRPr lang="en-US" sz="2799" i="1" dirty="0"/>
          </a:p>
        </p:txBody>
      </p:sp>
      <p:sp>
        <p:nvSpPr>
          <p:cNvPr id="13" name="Rounded Rectangle 12"/>
          <p:cNvSpPr/>
          <p:nvPr/>
        </p:nvSpPr>
        <p:spPr>
          <a:xfrm>
            <a:off x="7821259" y="1311352"/>
            <a:ext cx="2683284" cy="110891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 err="1"/>
              <a:t>Biofertilizers</a:t>
            </a:r>
            <a:endParaRPr lang="en-US" sz="2799" b="1" dirty="0"/>
          </a:p>
          <a:p>
            <a:pPr algn="ctr"/>
            <a:r>
              <a:rPr lang="en-US" sz="2399" i="1" dirty="0">
                <a:solidFill>
                  <a:prstClr val="white"/>
                </a:solidFill>
              </a:rPr>
              <a:t>Crop Nutrition</a:t>
            </a:r>
            <a:endParaRPr lang="en-US" sz="2799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52770" y="1311353"/>
            <a:ext cx="2683284" cy="110891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 err="1"/>
              <a:t>Biostimulants</a:t>
            </a:r>
            <a:endParaRPr lang="en-US" sz="2799" b="1" dirty="0"/>
          </a:p>
          <a:p>
            <a:pPr algn="ctr"/>
            <a:r>
              <a:rPr lang="en-US" sz="2399" i="1" dirty="0">
                <a:solidFill>
                  <a:prstClr val="white"/>
                </a:solidFill>
              </a:rPr>
              <a:t>Crop Enhancement</a:t>
            </a:r>
            <a:endParaRPr lang="en-US" sz="2799" b="1" dirty="0"/>
          </a:p>
        </p:txBody>
      </p:sp>
      <p:pic>
        <p:nvPicPr>
          <p:cNvPr id="18" name="Picture 1" descr="C:\Users\KJones\Documents\SourceImages\MBI\Photography\Produce and Field pics\Fields\iStock_000008864284Med_field with mountains_pp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426"/>
          <a:stretch/>
        </p:blipFill>
        <p:spPr bwMode="auto">
          <a:xfrm>
            <a:off x="-1" y="4068526"/>
            <a:ext cx="12170608" cy="2776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5818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3522395" y="-155313"/>
            <a:ext cx="7179272" cy="1381889"/>
          </a:xfrm>
          <a:prstGeom prst="rect">
            <a:avLst/>
          </a:prstGeom>
        </p:spPr>
        <p:txBody>
          <a:bodyPr vert="horz" lIns="91416" tIns="45708" rIns="91416" bIns="45708" rtlCol="0" anchor="ctr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399" b="1" dirty="0">
                <a:solidFill>
                  <a:srgbClr val="046927"/>
                </a:solidFill>
                <a:cs typeface="Helvetica Neue"/>
              </a:rPr>
              <a:t>What are Biopesticides?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20013" y="1380727"/>
            <a:ext cx="8866614" cy="5225041"/>
            <a:chOff x="196461" y="1124700"/>
            <a:chExt cx="8868924" cy="5226402"/>
          </a:xfrm>
        </p:grpSpPr>
        <p:sp>
          <p:nvSpPr>
            <p:cNvPr id="7" name="Rectangle 6"/>
            <p:cNvSpPr/>
            <p:nvPr/>
          </p:nvSpPr>
          <p:spPr>
            <a:xfrm>
              <a:off x="196461" y="5352573"/>
              <a:ext cx="8753707" cy="998529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635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b="1" i="1" dirty="0">
                  <a:solidFill>
                    <a:schemeClr val="accent3">
                      <a:lumMod val="50000"/>
                    </a:schemeClr>
                  </a:solidFill>
                </a:rPr>
                <a:t>75-year history of safe use</a:t>
              </a:r>
            </a:p>
            <a:p>
              <a:pPr algn="ctr"/>
              <a:r>
                <a:rPr lang="en-US" sz="1999" b="1" i="1" dirty="0">
                  <a:solidFill>
                    <a:srgbClr val="754200"/>
                  </a:solidFill>
                </a:rPr>
                <a:t>Most are used in conventional agriculture although they can be used in organic production </a:t>
              </a:r>
            </a:p>
          </p:txBody>
        </p:sp>
        <p:pic>
          <p:nvPicPr>
            <p:cNvPr id="8" name="Picture 4" descr="http://www.lagrotecnico.it/immagini/diffusoreIsomate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490" y="1814112"/>
              <a:ext cx="1671545" cy="1554480"/>
            </a:xfrm>
            <a:prstGeom prst="roundRect">
              <a:avLst>
                <a:gd name="adj" fmla="val 10320"/>
              </a:avLst>
            </a:prstGeom>
            <a:noFill/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196461" y="1124700"/>
              <a:ext cx="4029893" cy="330343"/>
            </a:xfrm>
            <a:prstGeom prst="rect">
              <a:avLst/>
            </a:prstGeom>
            <a:solidFill>
              <a:srgbClr val="8EB03E"/>
            </a:solidFill>
            <a:ln>
              <a:noFill/>
            </a:ln>
            <a:effectLst>
              <a:outerShdw blurRad="149987" dist="15240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635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799" b="1" dirty="0">
                  <a:solidFill>
                    <a:prstClr val="white"/>
                  </a:solidFill>
                </a:rPr>
                <a:t>Microbials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10405" y="1124700"/>
              <a:ext cx="4339763" cy="330343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ffectLst>
              <a:outerShdw blurRad="149987" dist="15240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635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799" b="1" dirty="0">
                  <a:solidFill>
                    <a:prstClr val="white"/>
                  </a:solidFill>
                </a:rPr>
                <a:t>Biochemicals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1070" y="4801002"/>
              <a:ext cx="33278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prstClr val="black"/>
                  </a:solidFill>
                </a:rPr>
                <a:t>Fungi, Bacteria, Viruses, and Protozoa</a:t>
              </a:r>
            </a:p>
          </p:txBody>
        </p:sp>
        <p:pic>
          <p:nvPicPr>
            <p:cNvPr id="12" name="Picture 17" descr="http://4.bp.blogspot.com/-EOu58BA9bR0/TWcVYNV-dDI/AAAAAAAAAB4/YgGNp1y0JKw/s320/anaerobic_and_micro-aerophilic_protozoa_1153235625_aampw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935" y="1775707"/>
              <a:ext cx="1576591" cy="1554480"/>
            </a:xfrm>
            <a:prstGeom prst="roundRect">
              <a:avLst>
                <a:gd name="adj" fmla="val 9264"/>
              </a:avLst>
            </a:prstGeom>
            <a:noFill/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5" descr="C:\Users\KJones\Documents\SourceImages\MBI\Photography\Ara\MBI_IMG_3272_close up pp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414" y="3081477"/>
              <a:ext cx="1671799" cy="1554480"/>
            </a:xfrm>
            <a:prstGeom prst="roundRect">
              <a:avLst>
                <a:gd name="adj" fmla="val 8712"/>
              </a:avLst>
            </a:prstGeom>
            <a:noFill/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2" descr="http://www.environment.ucla.edu/CTR/research/Inf-Diseases/influenza_A_virus.GIF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2287825" y="1973708"/>
              <a:ext cx="1554480" cy="1554480"/>
            </a:xfrm>
            <a:prstGeom prst="roundRect">
              <a:avLst>
                <a:gd name="adj" fmla="val 9169"/>
              </a:avLst>
            </a:prstGeom>
            <a:noFill/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5" descr="C:\Users\KJones\Documents\SourceImages\MBI\Photography\Science\knotweed in greenhouse_cropped sm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860" y="2121352"/>
              <a:ext cx="1631783" cy="1554480"/>
            </a:xfrm>
            <a:prstGeom prst="roundRect">
              <a:avLst>
                <a:gd name="adj" fmla="val 10219"/>
              </a:avLst>
            </a:prstGeom>
            <a:noFill/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6" name="Group 21"/>
            <p:cNvGrpSpPr/>
            <p:nvPr/>
          </p:nvGrpSpPr>
          <p:grpSpPr>
            <a:xfrm>
              <a:off x="6453845" y="3273502"/>
              <a:ext cx="1613010" cy="1414921"/>
              <a:chOff x="-2494520" y="3774645"/>
              <a:chExt cx="2189085" cy="1920250"/>
            </a:xfrm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ounded Rectangle 17"/>
              <p:cNvSpPr/>
              <p:nvPr/>
            </p:nvSpPr>
            <p:spPr>
              <a:xfrm>
                <a:off x="-2494520" y="3774645"/>
                <a:ext cx="2189085" cy="1920250"/>
              </a:xfrm>
              <a:prstGeom prst="roundRect">
                <a:avLst>
                  <a:gd name="adj" fmla="val 625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9" name="Picture 6" descr="http://www.a-extermination.com/media/medium/53148-15788_30292_4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379305" y="3928265"/>
                <a:ext cx="729695" cy="1380176"/>
              </a:xfrm>
              <a:prstGeom prst="roundRect">
                <a:avLst>
                  <a:gd name="adj" fmla="val 6750"/>
                </a:avLst>
              </a:prstGeom>
              <a:noFill/>
            </p:spPr>
          </p:pic>
          <p:pic>
            <p:nvPicPr>
              <p:cNvPr id="20" name="Picture 10" descr="http://lghttp.17653.nexcesscdn.net/808B16/cdn_images/media/catalog/product/cache/1/image/9df78eab33525d08d6e5fb8d27136e95/p/b/pbt935-a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11939" y="3820370"/>
                <a:ext cx="691290" cy="1338660"/>
              </a:xfrm>
              <a:prstGeom prst="rect">
                <a:avLst/>
              </a:prstGeom>
              <a:noFill/>
            </p:spPr>
          </p:pic>
          <p:pic>
            <p:nvPicPr>
              <p:cNvPr id="21" name="Picture 8" descr="http://ih.constantcontact.com/fs043/1101975255190/img/124.jpg?a=1106065478675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41635" y="4120290"/>
                <a:ext cx="844910" cy="1540718"/>
              </a:xfrm>
              <a:prstGeom prst="rect">
                <a:avLst/>
              </a:prstGeom>
              <a:noFill/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610405" y="4802905"/>
              <a:ext cx="44549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prstClr val="black"/>
                  </a:solidFill>
                </a:rPr>
                <a:t>Plant Extracts, Pheromones, Soaps, and Fatty Acids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3732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C:\Users\KJones\Documents\SourceImages\MBI\Photography\Produce and Field pics\Fields\iStock_000008864284Med_field with mountains_pp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426"/>
          <a:stretch/>
        </p:blipFill>
        <p:spPr bwMode="auto">
          <a:xfrm>
            <a:off x="0" y="4332072"/>
            <a:ext cx="12188825" cy="2781025"/>
          </a:xfrm>
          <a:prstGeom prst="rect">
            <a:avLst/>
          </a:prstGeom>
          <a:noFill/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038390" y="256546"/>
            <a:ext cx="8227457" cy="1142702"/>
          </a:xfrm>
        </p:spPr>
        <p:txBody>
          <a:bodyPr>
            <a:normAutofit/>
          </a:bodyPr>
          <a:lstStyle/>
          <a:p>
            <a:r>
              <a:rPr lang="en-US" sz="3999" b="1" dirty="0">
                <a:solidFill>
                  <a:srgbClr val="046927"/>
                </a:solidFill>
                <a:latin typeface="+mn-lt"/>
              </a:rPr>
              <a:t>Crop Protection—Biopesticides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807614" y="1349948"/>
            <a:ext cx="2067959" cy="3177402"/>
          </a:xfrm>
          <a:prstGeom prst="roundRect">
            <a:avLst>
              <a:gd name="adj" fmla="val 10658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Rounded Rectangle 8"/>
          <p:cNvSpPr/>
          <p:nvPr/>
        </p:nvSpPr>
        <p:spPr>
          <a:xfrm>
            <a:off x="4014630" y="1349947"/>
            <a:ext cx="2067959" cy="3177402"/>
          </a:xfrm>
          <a:prstGeom prst="roundRect">
            <a:avLst>
              <a:gd name="adj" fmla="val 980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0" name="Rounded Rectangle 9"/>
          <p:cNvSpPr/>
          <p:nvPr/>
        </p:nvSpPr>
        <p:spPr>
          <a:xfrm>
            <a:off x="6221646" y="1349946"/>
            <a:ext cx="2067959" cy="3177402"/>
          </a:xfrm>
          <a:prstGeom prst="roundRect">
            <a:avLst>
              <a:gd name="adj" fmla="val 9371"/>
            </a:avLst>
          </a:prstGeom>
          <a:solidFill>
            <a:srgbClr val="99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1" name="Rounded Rectangle 10"/>
          <p:cNvSpPr/>
          <p:nvPr/>
        </p:nvSpPr>
        <p:spPr>
          <a:xfrm>
            <a:off x="8428663" y="1349945"/>
            <a:ext cx="2067959" cy="3177402"/>
          </a:xfrm>
          <a:prstGeom prst="roundRect">
            <a:avLst>
              <a:gd name="adj" fmla="val 8083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29" y="1495692"/>
            <a:ext cx="1836731" cy="1771755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07614" y="3666403"/>
            <a:ext cx="2067959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9" b="1" dirty="0" err="1">
                <a:solidFill>
                  <a:schemeClr val="bg1"/>
                </a:solidFill>
              </a:rPr>
              <a:t>Biofungicides</a:t>
            </a:r>
            <a:endParaRPr lang="en-US" sz="2399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r="17371"/>
          <a:stretch/>
        </p:blipFill>
        <p:spPr>
          <a:xfrm>
            <a:off x="4143695" y="1569460"/>
            <a:ext cx="1836730" cy="1747630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6"/>
          <a:stretch/>
        </p:blipFill>
        <p:spPr>
          <a:xfrm>
            <a:off x="8576222" y="1557397"/>
            <a:ext cx="1772842" cy="1771755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" r="19962"/>
          <a:stretch/>
        </p:blipFill>
        <p:spPr>
          <a:xfrm>
            <a:off x="6355286" y="1538981"/>
            <a:ext cx="1828324" cy="1808583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4014629" y="3657514"/>
            <a:ext cx="2067959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9" b="1" dirty="0" err="1">
                <a:solidFill>
                  <a:schemeClr val="bg1"/>
                </a:solidFill>
              </a:rPr>
              <a:t>Bioinsecticides</a:t>
            </a:r>
            <a:endParaRPr lang="en-US" sz="2399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21646" y="3657514"/>
            <a:ext cx="2067959" cy="461545"/>
          </a:xfrm>
          <a:prstGeom prst="rect">
            <a:avLst/>
          </a:prstGeom>
          <a:noFill/>
        </p:spPr>
        <p:txBody>
          <a:bodyPr wrap="square" lIns="45708" rIns="45708" rtlCol="0">
            <a:spAutoFit/>
          </a:bodyPr>
          <a:lstStyle/>
          <a:p>
            <a:pPr algn="ctr"/>
            <a:r>
              <a:rPr lang="en-US" sz="2399" b="1" dirty="0" err="1">
                <a:solidFill>
                  <a:schemeClr val="bg1"/>
                </a:solidFill>
              </a:rPr>
              <a:t>Bionematicides</a:t>
            </a:r>
            <a:endParaRPr lang="en-US" sz="2399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28663" y="3666390"/>
            <a:ext cx="2067959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9" b="1" dirty="0" err="1">
                <a:solidFill>
                  <a:schemeClr val="bg1"/>
                </a:solidFill>
              </a:rPr>
              <a:t>Bioherbicides</a:t>
            </a:r>
            <a:endParaRPr lang="en-US" sz="2399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91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16F9373C706540A928F6592F2160BA" ma:contentTypeVersion="20" ma:contentTypeDescription="Create a new document." ma:contentTypeScope="" ma:versionID="cc99483e07a008471ef461ac218666b7">
  <xsd:schema xmlns:xsd="http://www.w3.org/2001/XMLSchema" xmlns:xs="http://www.w3.org/2001/XMLSchema" xmlns:p="http://schemas.microsoft.com/office/2006/metadata/properties" xmlns:ns2="85b9e1fc-d891-4a5b-87b2-525eb8e62166" xmlns:ns3="aed1d89b-daf9-4edf-8924-5e06df40cca4" targetNamespace="http://schemas.microsoft.com/office/2006/metadata/properties" ma:root="true" ma:fieldsID="69aa595149b5b4f815f19518af3c0d9a" ns2:_="" ns3:_="">
    <xsd:import namespace="85b9e1fc-d891-4a5b-87b2-525eb8e62166"/>
    <xsd:import namespace="aed1d89b-daf9-4edf-8924-5e06df40cc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9e1fc-d891-4a5b-87b2-525eb8e621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0696ecd-82be-4d24-ae05-93b4d1bdbe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d1d89b-daf9-4edf-8924-5e06df40cc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163b780-7f2e-41a3-ac3c-deb1920b5323}" ma:internalName="TaxCatchAll" ma:showField="CatchAllData" ma:web="aed1d89b-daf9-4edf-8924-5e06df40cc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b9e1fc-d891-4a5b-87b2-525eb8e62166">
      <Terms xmlns="http://schemas.microsoft.com/office/infopath/2007/PartnerControls"/>
    </lcf76f155ced4ddcb4097134ff3c332f>
    <TaxCatchAll xmlns="aed1d89b-daf9-4edf-8924-5e06df40cca4" xsi:nil="true"/>
  </documentManagement>
</p:properties>
</file>

<file path=customXml/itemProps1.xml><?xml version="1.0" encoding="utf-8"?>
<ds:datastoreItem xmlns:ds="http://schemas.openxmlformats.org/officeDocument/2006/customXml" ds:itemID="{7FAA9289-2E99-4B45-94D9-2E303739E680}"/>
</file>

<file path=customXml/itemProps2.xml><?xml version="1.0" encoding="utf-8"?>
<ds:datastoreItem xmlns:ds="http://schemas.openxmlformats.org/officeDocument/2006/customXml" ds:itemID="{44E01FE9-A3F2-44FF-9FE6-33CE8012F9F8}"/>
</file>

<file path=customXml/itemProps3.xml><?xml version="1.0" encoding="utf-8"?>
<ds:datastoreItem xmlns:ds="http://schemas.openxmlformats.org/officeDocument/2006/customXml" ds:itemID="{ABFC0006-745E-4920-B59D-FD36D23A853C}"/>
</file>

<file path=docProps/app.xml><?xml version="1.0" encoding="utf-8"?>
<Properties xmlns="http://schemas.openxmlformats.org/officeDocument/2006/extended-properties" xmlns:vt="http://schemas.openxmlformats.org/officeDocument/2006/docPropsVTypes">
  <Template>106007 FAR powerpoint presentation 2019 template widescreen</Template>
  <TotalTime>2997</TotalTime>
  <Words>857</Words>
  <Application>Microsoft Office PowerPoint</Application>
  <PresentationFormat>Custom</PresentationFormat>
  <Paragraphs>164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ＭＳ Ｐゴシック</vt:lpstr>
      <vt:lpstr>Arial</vt:lpstr>
      <vt:lpstr>Calibri</vt:lpstr>
      <vt:lpstr>Helvetica</vt:lpstr>
      <vt:lpstr>Helvetica Neue</vt:lpstr>
      <vt:lpstr>Office Theme</vt:lpstr>
      <vt:lpstr>Getting the Best out of Biologicals  Innovative new biostimulants and biofertilisers for crop and pasture establishment and growth</vt:lpstr>
      <vt:lpstr>PowerPoint Presentation</vt:lpstr>
      <vt:lpstr>PowerPoint Presentation</vt:lpstr>
      <vt:lpstr>Key Drivers for Bio-Based Products</vt:lpstr>
      <vt:lpstr>PowerPoint Presentation</vt:lpstr>
      <vt:lpstr>PowerPoint Presentation</vt:lpstr>
      <vt:lpstr>Definitions</vt:lpstr>
      <vt:lpstr>PowerPoint Presentation</vt:lpstr>
      <vt:lpstr>Crop Protection—Biopesticides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     </vt:lpstr>
      <vt:lpstr>PowerPoint Presentation</vt:lpstr>
      <vt:lpstr>PowerPoint Presentation</vt:lpstr>
      <vt:lpstr>Nitrogen Fixation</vt:lpstr>
      <vt:lpstr>Nitrogen Fixation</vt:lpstr>
      <vt:lpstr>Nitrogen Fixation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Aimee Robson</dc:creator>
  <cp:lastModifiedBy>Alison Stewart</cp:lastModifiedBy>
  <cp:revision>306</cp:revision>
  <cp:lastPrinted>2024-04-10T21:25:39Z</cp:lastPrinted>
  <dcterms:created xsi:type="dcterms:W3CDTF">2019-06-11T21:33:40Z</dcterms:created>
  <dcterms:modified xsi:type="dcterms:W3CDTF">2024-04-24T03:32:19Z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0x010100D716F9373C706540A928F6592F2160BA</vt:lpwstr>
  </property>
</Properties>
</file>